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88" r:id="rId2"/>
    <p:sldId id="279" r:id="rId3"/>
    <p:sldId id="287" r:id="rId4"/>
    <p:sldId id="28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vm-file01\users-4\NALVARPE\A&#209;O%202019\CMI\12-DICIEMBRE%202019\CONTINUIDAD%20R.T.EN%202019%20Diciemb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vm-file01\users-4\NALVARPE\A&#209;O%202019\CMI\12-DICIEMBRE%202019\PQR%20DICIEMBRE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958898770587664E-2"/>
          <c:y val="4.3006528865169452E-2"/>
          <c:w val="0.9109746712847957"/>
          <c:h val="0.77686107136436289"/>
        </c:manualLayout>
      </c:layout>
      <c:lineChart>
        <c:grouping val="standard"/>
        <c:varyColors val="0"/>
        <c:ser>
          <c:idx val="0"/>
          <c:order val="0"/>
          <c:tx>
            <c:strRef>
              <c:f>'CMI.V2'!$B$26</c:f>
              <c:strCache>
                <c:ptCount val="1"/>
                <c:pt idx="0">
                  <c:v>2018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accent6">
                    <a:lumMod val="75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3676845578780825E-2"/>
                  <c:y val="2.2587509204690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0F-469D-AB49-649BCE4C6E39}"/>
                </c:ext>
              </c:extLst>
            </c:dLbl>
            <c:dLbl>
              <c:idx val="1"/>
              <c:layout>
                <c:manualLayout>
                  <c:x val="-6.441094360692351E-2"/>
                  <c:y val="2.73123392075366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0F-469D-AB49-649BCE4C6E39}"/>
                </c:ext>
              </c:extLst>
            </c:dLbl>
            <c:dLbl>
              <c:idx val="2"/>
              <c:layout>
                <c:manualLayout>
                  <c:x val="-2.4260354124011507E-2"/>
                  <c:y val="5.03333390798511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C0F-469D-AB49-649BCE4C6E39}"/>
                </c:ext>
              </c:extLst>
            </c:dLbl>
            <c:dLbl>
              <c:idx val="3"/>
              <c:layout>
                <c:manualLayout>
                  <c:x val="-3.3535850484033763E-2"/>
                  <c:y val="4.85970697684727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0F-469D-AB49-649BCE4C6E39}"/>
                </c:ext>
              </c:extLst>
            </c:dLbl>
            <c:dLbl>
              <c:idx val="4"/>
              <c:layout>
                <c:manualLayout>
                  <c:x val="-3.3826885458989701E-2"/>
                  <c:y val="9.762759116645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C0F-469D-AB49-649BCE4C6E39}"/>
                </c:ext>
              </c:extLst>
            </c:dLbl>
            <c:dLbl>
              <c:idx val="5"/>
              <c:layout>
                <c:manualLayout>
                  <c:x val="-5.547738693467337E-2"/>
                  <c:y val="4.1864406245586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0F-469D-AB49-649BCE4C6E39}"/>
                </c:ext>
              </c:extLst>
            </c:dLbl>
            <c:dLbl>
              <c:idx val="6"/>
              <c:layout>
                <c:manualLayout>
                  <c:x val="-4.4310441094360775E-2"/>
                  <c:y val="2.73123392075367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C0F-469D-AB49-649BCE4C6E39}"/>
                </c:ext>
              </c:extLst>
            </c:dLbl>
            <c:dLbl>
              <c:idx val="7"/>
              <c:layout>
                <c:manualLayout>
                  <c:x val="-4.1564309164336816E-2"/>
                  <c:y val="3.7954724007063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0F-469D-AB49-649BCE4C6E39}"/>
                </c:ext>
              </c:extLst>
            </c:dLbl>
            <c:dLbl>
              <c:idx val="8"/>
              <c:layout>
                <c:manualLayout>
                  <c:x val="-6.6644332774986048E-2"/>
                  <c:y val="3.45883727265617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C0F-469D-AB49-649BCE4C6E39}"/>
                </c:ext>
              </c:extLst>
            </c:dLbl>
            <c:dLbl>
              <c:idx val="9"/>
              <c:layout>
                <c:manualLayout>
                  <c:x val="-4.5694786698911048E-2"/>
                  <c:y val="-2.95375120369025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C0F-469D-AB49-649BCE4C6E39}"/>
                </c:ext>
              </c:extLst>
            </c:dLbl>
            <c:dLbl>
              <c:idx val="10"/>
              <c:layout>
                <c:manualLayout>
                  <c:x val="-1.0476710974029954E-2"/>
                  <c:y val="4.0898608791308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C0F-469D-AB49-649BCE4C6E39}"/>
                </c:ext>
              </c:extLst>
            </c:dLbl>
            <c:dLbl>
              <c:idx val="11"/>
              <c:layout>
                <c:manualLayout>
                  <c:x val="-8.8559041995639378E-3"/>
                  <c:y val="-3.3796228547784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C0F-469D-AB49-649BCE4C6E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'CMI.V2'!$C$25:$N$25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'CMI.V2'!$C$26:$N$26</c:f>
              <c:numCache>
                <c:formatCode>_-* #,##0_-;\-* #,##0_-;_-* "-"??_-;_-@_-</c:formatCode>
                <c:ptCount val="12"/>
                <c:pt idx="0">
                  <c:v>56360.84</c:v>
                </c:pt>
                <c:pt idx="1">
                  <c:v>49944.42</c:v>
                </c:pt>
                <c:pt idx="2">
                  <c:v>53846.38</c:v>
                </c:pt>
                <c:pt idx="3">
                  <c:v>52471.35</c:v>
                </c:pt>
                <c:pt idx="4">
                  <c:v>57954.42</c:v>
                </c:pt>
                <c:pt idx="5">
                  <c:v>54537.81</c:v>
                </c:pt>
                <c:pt idx="6">
                  <c:v>54991.99</c:v>
                </c:pt>
                <c:pt idx="7">
                  <c:v>56152.66</c:v>
                </c:pt>
                <c:pt idx="8">
                  <c:v>53783.12</c:v>
                </c:pt>
                <c:pt idx="9">
                  <c:v>58518.91</c:v>
                </c:pt>
                <c:pt idx="10">
                  <c:v>57192.959999999999</c:v>
                </c:pt>
                <c:pt idx="11">
                  <c:v>58560.23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C0F-469D-AB49-649BCE4C6E39}"/>
            </c:ext>
          </c:extLst>
        </c:ser>
        <c:ser>
          <c:idx val="1"/>
          <c:order val="1"/>
          <c:tx>
            <c:strRef>
              <c:f>'CMI.V2'!$B$27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6322850887809716E-2"/>
                  <c:y val="-0.1048494248146132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C0F-469D-AB49-649BCE4C6E39}"/>
                </c:ext>
              </c:extLst>
            </c:dLbl>
            <c:dLbl>
              <c:idx val="2"/>
              <c:layout>
                <c:manualLayout>
                  <c:x val="-6.8757331670956517E-2"/>
                  <c:y val="-3.3719027295138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C0F-469D-AB49-649BCE4C6E39}"/>
                </c:ext>
              </c:extLst>
            </c:dLbl>
            <c:dLbl>
              <c:idx val="3"/>
              <c:layout>
                <c:manualLayout>
                  <c:x val="-4.524650101224572E-2"/>
                  <c:y val="-4.6097642367926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C0F-469D-AB49-649BCE4C6E39}"/>
                </c:ext>
              </c:extLst>
            </c:dLbl>
            <c:dLbl>
              <c:idx val="5"/>
              <c:layout>
                <c:manualLayout>
                  <c:x val="-3.056823749882355E-2"/>
                  <c:y val="-9.1112271360422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C0F-469D-AB49-649BCE4C6E39}"/>
                </c:ext>
              </c:extLst>
            </c:dLbl>
            <c:dLbl>
              <c:idx val="7"/>
              <c:layout>
                <c:manualLayout>
                  <c:x val="-2.9562241056030992E-2"/>
                  <c:y val="-5.00073268102146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C0F-469D-AB49-649BCE4C6E39}"/>
                </c:ext>
              </c:extLst>
            </c:dLbl>
            <c:dLbl>
              <c:idx val="8"/>
              <c:layout>
                <c:manualLayout>
                  <c:x val="-4.0950610523018675E-2"/>
                  <c:y val="-6.81975184894211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C0F-469D-AB49-649BCE4C6E39}"/>
                </c:ext>
              </c:extLst>
            </c:dLbl>
            <c:dLbl>
              <c:idx val="9"/>
              <c:layout>
                <c:manualLayout>
                  <c:x val="-1.9665776557069001E-2"/>
                  <c:y val="4.67625965722842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C0F-469D-AB49-649BCE4C6E39}"/>
                </c:ext>
              </c:extLst>
            </c:dLbl>
            <c:dLbl>
              <c:idx val="10"/>
              <c:layout>
                <c:manualLayout>
                  <c:x val="-5.7653843321840342E-2"/>
                  <c:y val="-3.74375475524471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C0F-469D-AB49-649BCE4C6E39}"/>
                </c:ext>
              </c:extLst>
            </c:dLbl>
            <c:dLbl>
              <c:idx val="11"/>
              <c:layout>
                <c:manualLayout>
                  <c:x val="-1.0487890724238353E-2"/>
                  <c:y val="-3.73565296763714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C0F-469D-AB49-649BCE4C6E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'CMI.V2'!$C$25:$N$25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'CMI.V2'!$C$27:$N$27</c:f>
              <c:numCache>
                <c:formatCode>_-* #,##0_-;\-* #,##0_-;_-* "-"??_-;_-@_-</c:formatCode>
                <c:ptCount val="12"/>
                <c:pt idx="0">
                  <c:v>56914.239999999998</c:v>
                </c:pt>
                <c:pt idx="1">
                  <c:v>51460.619999999995</c:v>
                </c:pt>
                <c:pt idx="2">
                  <c:v>55817.99</c:v>
                </c:pt>
                <c:pt idx="3">
                  <c:v>55447.549999999996</c:v>
                </c:pt>
                <c:pt idx="4">
                  <c:v>59561.67</c:v>
                </c:pt>
                <c:pt idx="5">
                  <c:v>54458.74</c:v>
                </c:pt>
                <c:pt idx="6">
                  <c:v>58152.29</c:v>
                </c:pt>
                <c:pt idx="7">
                  <c:v>56385.08</c:v>
                </c:pt>
                <c:pt idx="8">
                  <c:v>53844.31</c:v>
                </c:pt>
                <c:pt idx="9">
                  <c:v>58224.17</c:v>
                </c:pt>
                <c:pt idx="10">
                  <c:v>58104.17</c:v>
                </c:pt>
                <c:pt idx="11">
                  <c:v>60767.839999999982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BC0F-469D-AB49-649BCE4C6E3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33628320"/>
        <c:axId val="533627664"/>
      </c:lineChart>
      <c:catAx>
        <c:axId val="53362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33627664"/>
        <c:crosses val="autoZero"/>
        <c:auto val="1"/>
        <c:lblAlgn val="ctr"/>
        <c:lblOffset val="100"/>
        <c:noMultiLvlLbl val="0"/>
      </c:catAx>
      <c:valAx>
        <c:axId val="533627664"/>
        <c:scaling>
          <c:orientation val="minMax"/>
          <c:min val="48000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533628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410049385082884E-3"/>
          <c:y val="3.9538339391202375E-2"/>
          <c:w val="0.97597222990460353"/>
          <c:h val="0.71292716969942482"/>
        </c:manualLayout>
      </c:layout>
      <c:lineChart>
        <c:grouping val="standard"/>
        <c:varyColors val="0"/>
        <c:ser>
          <c:idx val="0"/>
          <c:order val="0"/>
          <c:tx>
            <c:strRef>
              <c:f>'ACUMULADO 2019'!$A$19</c:f>
              <c:strCache>
                <c:ptCount val="1"/>
                <c:pt idx="0">
                  <c:v>2018</c:v>
                </c:pt>
              </c:strCache>
            </c:strRef>
          </c:tx>
          <c:spPr>
            <a:ln w="28575" cap="rnd">
              <a:solidFill>
                <a:srgbClr val="0066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6600"/>
              </a:solidFill>
              <a:ln w="9525">
                <a:solidFill>
                  <a:srgbClr val="0066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9765729767788928E-2"/>
                  <c:y val="3.24967805990543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EC-4C0C-BD30-67AC3364676E}"/>
                </c:ext>
              </c:extLst>
            </c:dLbl>
            <c:dLbl>
              <c:idx val="1"/>
              <c:layout>
                <c:manualLayout>
                  <c:x val="-4.3141273275160999E-2"/>
                  <c:y val="2.47249484256205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EC-4C0C-BD30-67AC3364676E}"/>
                </c:ext>
              </c:extLst>
            </c:dLbl>
            <c:dLbl>
              <c:idx val="3"/>
              <c:layout>
                <c:manualLayout>
                  <c:x val="-9.9117766676930959E-3"/>
                  <c:y val="5.6150324292911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0EC-4C0C-BD30-67AC3364676E}"/>
                </c:ext>
              </c:extLst>
            </c:dLbl>
            <c:dLbl>
              <c:idx val="4"/>
              <c:layout>
                <c:manualLayout>
                  <c:x val="-3.930292391273061E-2"/>
                  <c:y val="8.24343586265200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0EC-4C0C-BD30-67AC3364676E}"/>
                </c:ext>
              </c:extLst>
            </c:dLbl>
            <c:dLbl>
              <c:idx val="7"/>
              <c:layout>
                <c:manualLayout>
                  <c:x val="-4.0622894579122493E-2"/>
                  <c:y val="8.75755337097230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0EC-4C0C-BD30-67AC3364676E}"/>
                </c:ext>
              </c:extLst>
            </c:dLbl>
            <c:dLbl>
              <c:idx val="8"/>
              <c:layout>
                <c:manualLayout>
                  <c:x val="-3.7761106633324375E-2"/>
                  <c:y val="3.34792768081458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EC-4C0C-BD30-67AC3364676E}"/>
                </c:ext>
              </c:extLst>
            </c:dLbl>
            <c:dLbl>
              <c:idx val="9"/>
              <c:layout>
                <c:manualLayout>
                  <c:x val="-2.2260977708364965E-2"/>
                  <c:y val="8.75757001602022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0EC-4C0C-BD30-67AC3364676E}"/>
                </c:ext>
              </c:extLst>
            </c:dLbl>
            <c:dLbl>
              <c:idx val="10"/>
              <c:layout>
                <c:manualLayout>
                  <c:x val="-4.7309458218549261E-2"/>
                  <c:y val="5.16609848832983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0EC-4C0C-BD30-67AC336467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'ACUMULADO 2019'!$B$17:$M$17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'ACUMULADO 2019'!$B$19:$M$19</c:f>
              <c:numCache>
                <c:formatCode>_(* #,##0_);_(* \(#,##0\);_(* "-"_);_(@_)</c:formatCode>
                <c:ptCount val="12"/>
                <c:pt idx="0">
                  <c:v>5481</c:v>
                </c:pt>
                <c:pt idx="1">
                  <c:v>4872</c:v>
                </c:pt>
                <c:pt idx="2">
                  <c:v>5481</c:v>
                </c:pt>
                <c:pt idx="3">
                  <c:v>5075</c:v>
                </c:pt>
                <c:pt idx="4">
                  <c:v>5481</c:v>
                </c:pt>
                <c:pt idx="5">
                  <c:v>5278</c:v>
                </c:pt>
                <c:pt idx="6">
                  <c:v>5278</c:v>
                </c:pt>
                <c:pt idx="7">
                  <c:v>5481</c:v>
                </c:pt>
                <c:pt idx="8">
                  <c:v>5075</c:v>
                </c:pt>
                <c:pt idx="9">
                  <c:v>5508</c:v>
                </c:pt>
                <c:pt idx="10">
                  <c:v>5304</c:v>
                </c:pt>
                <c:pt idx="11">
                  <c:v>5148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0EC-4C0C-BD30-67AC3364676E}"/>
            </c:ext>
          </c:extLst>
        </c:ser>
        <c:ser>
          <c:idx val="1"/>
          <c:order val="1"/>
          <c:tx>
            <c:strRef>
              <c:f>'ACUMULADO 2019'!$A$20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7066223021334931E-2"/>
                  <c:y val="-0.1145344232841376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0EC-4C0C-BD30-67AC3364676E}"/>
                </c:ext>
              </c:extLst>
            </c:dLbl>
            <c:dLbl>
              <c:idx val="2"/>
              <c:layout>
                <c:manualLayout>
                  <c:x val="-1.6567535357292967E-2"/>
                  <c:y val="5.0673333568970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0EC-4C0C-BD30-67AC3364676E}"/>
                </c:ext>
              </c:extLst>
            </c:dLbl>
            <c:dLbl>
              <c:idx val="7"/>
              <c:layout>
                <c:manualLayout>
                  <c:x val="-1.4948505452566461E-2"/>
                  <c:y val="-4.26600324269579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0EC-4C0C-BD30-67AC3364676E}"/>
                </c:ext>
              </c:extLst>
            </c:dLbl>
            <c:dLbl>
              <c:idx val="8"/>
              <c:layout>
                <c:manualLayout>
                  <c:x val="-3.4833899123294022E-2"/>
                  <c:y val="-0.1099552338627690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0EC-4C0C-BD30-67AC336467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'ACUMULADO 2019'!$B$17:$M$17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'ACUMULADO 2019'!$B$20:$M$20</c:f>
              <c:numCache>
                <c:formatCode>_(* #,##0_);_(* \(#,##0\);_(* "-"_);_(@_)</c:formatCode>
                <c:ptCount val="12"/>
                <c:pt idx="0">
                  <c:v>5508</c:v>
                </c:pt>
                <c:pt idx="1">
                  <c:v>4896</c:v>
                </c:pt>
                <c:pt idx="2">
                  <c:v>5304</c:v>
                </c:pt>
                <c:pt idx="3">
                  <c:v>5304</c:v>
                </c:pt>
                <c:pt idx="4">
                  <c:v>5508</c:v>
                </c:pt>
                <c:pt idx="5">
                  <c:v>5100</c:v>
                </c:pt>
                <c:pt idx="6">
                  <c:v>5508</c:v>
                </c:pt>
                <c:pt idx="7">
                  <c:v>5508</c:v>
                </c:pt>
                <c:pt idx="8">
                  <c:v>5150</c:v>
                </c:pt>
                <c:pt idx="9">
                  <c:v>5589</c:v>
                </c:pt>
                <c:pt idx="10">
                  <c:v>5382</c:v>
                </c:pt>
                <c:pt idx="11">
                  <c:v>5382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0EC-4C0C-BD30-67AC3364676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61643072"/>
        <c:axId val="361635624"/>
      </c:lineChart>
      <c:catAx>
        <c:axId val="36164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61635624"/>
        <c:crosses val="autoZero"/>
        <c:auto val="1"/>
        <c:lblAlgn val="ctr"/>
        <c:lblOffset val="100"/>
        <c:noMultiLvlLbl val="0"/>
      </c:catAx>
      <c:valAx>
        <c:axId val="361635624"/>
        <c:scaling>
          <c:orientation val="minMax"/>
          <c:min val="4800"/>
        </c:scaling>
        <c:delete val="1"/>
        <c:axPos val="l"/>
        <c:numFmt formatCode="_(* #,##0_);_(* \(#,##0\);_(* &quot;-&quot;_);_(@_)" sourceLinked="1"/>
        <c:majorTickMark val="none"/>
        <c:minorTickMark val="none"/>
        <c:tickLblPos val="nextTo"/>
        <c:crossAx val="361643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'QUEJAS ACUM'!$B$26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8.2666659565736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20-49C2-9020-AC0F6B4EC6BD}"/>
                </c:ext>
              </c:extLst>
            </c:dLbl>
            <c:dLbl>
              <c:idx val="1"/>
              <c:layout>
                <c:manualLayout>
                  <c:x val="3.3186968368040311E-17"/>
                  <c:y val="9.3939385870155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20-49C2-9020-AC0F6B4EC6BD}"/>
                </c:ext>
              </c:extLst>
            </c:dLbl>
            <c:dLbl>
              <c:idx val="2"/>
              <c:layout>
                <c:manualLayout>
                  <c:x val="0"/>
                  <c:y val="6.0121206956899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20-49C2-9020-AC0F6B4EC6BD}"/>
                </c:ext>
              </c:extLst>
            </c:dLbl>
            <c:dLbl>
              <c:idx val="3"/>
              <c:layout>
                <c:manualLayout>
                  <c:x val="-1.8102191861853194E-3"/>
                  <c:y val="4.8848480652480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20-49C2-9020-AC0F6B4EC6BD}"/>
                </c:ext>
              </c:extLst>
            </c:dLbl>
            <c:dLbl>
              <c:idx val="4"/>
              <c:layout>
                <c:manualLayout>
                  <c:x val="0"/>
                  <c:y val="5.2606056087286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20-49C2-9020-AC0F6B4EC6BD}"/>
                </c:ext>
              </c:extLst>
            </c:dLbl>
            <c:dLbl>
              <c:idx val="5"/>
              <c:layout>
                <c:manualLayout>
                  <c:x val="-1.8102191861854521E-3"/>
                  <c:y val="6.7636357826511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20-49C2-9020-AC0F6B4EC6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'QUEJAS ACUM'!$A$27:$A$32</c:f>
              <c:strCache>
                <c:ptCount val="6"/>
                <c:pt idx="0">
                  <c:v>RECOLECCION DE RESIUDOS ORDINARIOS</c:v>
                </c:pt>
                <c:pt idx="1">
                  <c:v>B&amp;L y REC BOLSAS BARRIDO</c:v>
                </c:pt>
                <c:pt idx="2">
                  <c:v>QUEJAS ADMINISTRATIVAS</c:v>
                </c:pt>
                <c:pt idx="3">
                  <c:v>CORTE DE CESPED</c:v>
                </c:pt>
                <c:pt idx="4">
                  <c:v>NEGATIVA DE PRESTACION REC RES ESPECIALES </c:v>
                </c:pt>
                <c:pt idx="5">
                  <c:v>Otros</c:v>
                </c:pt>
              </c:strCache>
            </c:strRef>
          </c:cat>
          <c:val>
            <c:numRef>
              <c:f>'QUEJAS ACUM'!$B$27:$B$32</c:f>
              <c:numCache>
                <c:formatCode>General</c:formatCode>
                <c:ptCount val="6"/>
                <c:pt idx="0">
                  <c:v>534</c:v>
                </c:pt>
                <c:pt idx="1">
                  <c:v>1274</c:v>
                </c:pt>
                <c:pt idx="2">
                  <c:v>136</c:v>
                </c:pt>
                <c:pt idx="3">
                  <c:v>96</c:v>
                </c:pt>
                <c:pt idx="4">
                  <c:v>114</c:v>
                </c:pt>
                <c:pt idx="5">
                  <c:v>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D20-49C2-9020-AC0F6B4EC6BD}"/>
            </c:ext>
          </c:extLst>
        </c:ser>
        <c:ser>
          <c:idx val="1"/>
          <c:order val="1"/>
          <c:tx>
            <c:strRef>
              <c:f>'QUEJAS ACUM'!$C$26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6.7636357826511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D20-49C2-9020-AC0F6B4EC6BD}"/>
                </c:ext>
              </c:extLst>
            </c:dLbl>
            <c:dLbl>
              <c:idx val="1"/>
              <c:layout>
                <c:manualLayout>
                  <c:x val="-6.6373936736080621E-17"/>
                  <c:y val="0.142787866522636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D20-49C2-9020-AC0F6B4EC6BD}"/>
                </c:ext>
              </c:extLst>
            </c:dLbl>
            <c:dLbl>
              <c:idx val="2"/>
              <c:layout>
                <c:manualLayout>
                  <c:x val="-6.6373936736080621E-17"/>
                  <c:y val="6.7636357826511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D20-49C2-9020-AC0F6B4EC6BD}"/>
                </c:ext>
              </c:extLst>
            </c:dLbl>
            <c:dLbl>
              <c:idx val="3"/>
              <c:layout>
                <c:manualLayout>
                  <c:x val="0"/>
                  <c:y val="4.1333329782868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D20-49C2-9020-AC0F6B4EC6BD}"/>
                </c:ext>
              </c:extLst>
            </c:dLbl>
            <c:dLbl>
              <c:idx val="4"/>
              <c:layout>
                <c:manualLayout>
                  <c:x val="1.2671534303297103E-2"/>
                  <c:y val="-1.3777617434077164E-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D20-49C2-9020-AC0F6B4EC6BD}"/>
                </c:ext>
              </c:extLst>
            </c:dLbl>
            <c:dLbl>
              <c:idx val="5"/>
              <c:layout>
                <c:manualLayout>
                  <c:x val="0"/>
                  <c:y val="6.7636357826511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D20-49C2-9020-AC0F6B4EC6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'QUEJAS ACUM'!$A$27:$A$32</c:f>
              <c:strCache>
                <c:ptCount val="6"/>
                <c:pt idx="0">
                  <c:v>RECOLECCION DE RESIUDOS ORDINARIOS</c:v>
                </c:pt>
                <c:pt idx="1">
                  <c:v>B&amp;L y REC BOLSAS BARRIDO</c:v>
                </c:pt>
                <c:pt idx="2">
                  <c:v>QUEJAS ADMINISTRATIVAS</c:v>
                </c:pt>
                <c:pt idx="3">
                  <c:v>CORTE DE CESPED</c:v>
                </c:pt>
                <c:pt idx="4">
                  <c:v>NEGATIVA DE PRESTACION REC RES ESPECIALES </c:v>
                </c:pt>
                <c:pt idx="5">
                  <c:v>Otros</c:v>
                </c:pt>
              </c:strCache>
            </c:strRef>
          </c:cat>
          <c:val>
            <c:numRef>
              <c:f>'QUEJAS ACUM'!$C$27:$C$32</c:f>
              <c:numCache>
                <c:formatCode>General</c:formatCode>
                <c:ptCount val="6"/>
                <c:pt idx="0">
                  <c:v>195</c:v>
                </c:pt>
                <c:pt idx="1">
                  <c:v>1252</c:v>
                </c:pt>
                <c:pt idx="2">
                  <c:v>204</c:v>
                </c:pt>
                <c:pt idx="3">
                  <c:v>79</c:v>
                </c:pt>
                <c:pt idx="4">
                  <c:v>47</c:v>
                </c:pt>
                <c:pt idx="5">
                  <c:v>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D20-49C2-9020-AC0F6B4EC6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07331760"/>
        <c:axId val="707333400"/>
        <c:axId val="0"/>
      </c:bar3DChart>
      <c:catAx>
        <c:axId val="70733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07333400"/>
        <c:crosses val="autoZero"/>
        <c:auto val="1"/>
        <c:lblAlgn val="ctr"/>
        <c:lblOffset val="100"/>
        <c:noMultiLvlLbl val="0"/>
      </c:catAx>
      <c:valAx>
        <c:axId val="707333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07331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40807A-FEF8-4E52-B68F-5DCAC3CD8CDD}" type="doc">
      <dgm:prSet loTypeId="urn:microsoft.com/office/officeart/2005/8/layout/list1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9F24B93D-37C0-4B61-850F-F6752DD4392E}">
      <dgm:prSet phldrT="[Texto]" custT="1"/>
      <dgm:spPr/>
      <dgm:t>
        <a:bodyPr/>
        <a:lstStyle/>
        <a:p>
          <a:pPr algn="just"/>
          <a:r>
            <a:rPr lang="es-MX" sz="1600" b="1" dirty="0"/>
            <a:t> Aumento del 2.23 % con respecto al año anterior, 14.823,58 Toneladas de más.</a:t>
          </a:r>
          <a:endParaRPr lang="es-ES" sz="1600" dirty="0"/>
        </a:p>
      </dgm:t>
    </dgm:pt>
    <dgm:pt modelId="{4D63C1AA-2148-4FBA-AE2C-B7A907C44980}" type="parTrans" cxnId="{EA842528-685B-4814-B949-16AA9685861F}">
      <dgm:prSet/>
      <dgm:spPr/>
      <dgm:t>
        <a:bodyPr/>
        <a:lstStyle/>
        <a:p>
          <a:pPr algn="just"/>
          <a:endParaRPr lang="es-ES" sz="1600"/>
        </a:p>
      </dgm:t>
    </dgm:pt>
    <dgm:pt modelId="{48EA2965-C37B-460B-B2B0-34A0B0367A73}" type="sibTrans" cxnId="{EA842528-685B-4814-B949-16AA9685861F}">
      <dgm:prSet/>
      <dgm:spPr/>
      <dgm:t>
        <a:bodyPr/>
        <a:lstStyle/>
        <a:p>
          <a:pPr algn="just"/>
          <a:endParaRPr lang="es-ES" sz="1600"/>
        </a:p>
      </dgm:t>
    </dgm:pt>
    <dgm:pt modelId="{F43E9FFE-B370-4FB2-B8B0-4A03B9D5679F}">
      <dgm:prSet phldrT="[Texto]" custT="1"/>
      <dgm:spPr/>
      <dgm:t>
        <a:bodyPr/>
        <a:lstStyle/>
        <a:p>
          <a:pPr lvl="0" algn="just"/>
          <a:r>
            <a:rPr lang="es-ES" sz="1400" b="1" dirty="0"/>
            <a:t>- Implementación de nuevas metodologías de recolección por los tipos de residuos que genera la ciudad - (Residuos Voluminosos)</a:t>
          </a:r>
        </a:p>
        <a:p>
          <a:pPr lvl="0" algn="just"/>
          <a:r>
            <a:rPr lang="es-ES" sz="1400" b="1" dirty="0"/>
            <a:t>-  Crecimiento Poblacional</a:t>
          </a:r>
        </a:p>
        <a:p>
          <a:pPr lvl="0" algn="just"/>
          <a:r>
            <a:rPr lang="es-ES" sz="1400" b="1" dirty="0"/>
            <a:t>-   Pluviosidad </a:t>
          </a:r>
        </a:p>
      </dgm:t>
    </dgm:pt>
    <dgm:pt modelId="{AB0ED142-5DC7-46B4-A43A-A7943142B15E}" type="parTrans" cxnId="{29307A97-702C-4315-8812-9BB715ABDA6E}">
      <dgm:prSet/>
      <dgm:spPr/>
      <dgm:t>
        <a:bodyPr/>
        <a:lstStyle/>
        <a:p>
          <a:pPr algn="just"/>
          <a:endParaRPr lang="es-CO"/>
        </a:p>
      </dgm:t>
    </dgm:pt>
    <dgm:pt modelId="{6EE020FD-73E5-49FA-875E-A046A548A8A5}" type="sibTrans" cxnId="{29307A97-702C-4315-8812-9BB715ABDA6E}">
      <dgm:prSet/>
      <dgm:spPr/>
      <dgm:t>
        <a:bodyPr/>
        <a:lstStyle/>
        <a:p>
          <a:pPr algn="just"/>
          <a:endParaRPr lang="es-CO"/>
        </a:p>
      </dgm:t>
    </dgm:pt>
    <dgm:pt modelId="{27D831A8-B4BF-47A0-84C2-E4DF37FB45D7}" type="pres">
      <dgm:prSet presAssocID="{7A40807A-FEF8-4E52-B68F-5DCAC3CD8CDD}" presName="linear" presStyleCnt="0">
        <dgm:presLayoutVars>
          <dgm:dir/>
          <dgm:animLvl val="lvl"/>
          <dgm:resizeHandles val="exact"/>
        </dgm:presLayoutVars>
      </dgm:prSet>
      <dgm:spPr/>
    </dgm:pt>
    <dgm:pt modelId="{7F004AAF-1DCE-474A-A0B8-9DA0F6B48579}" type="pres">
      <dgm:prSet presAssocID="{9F24B93D-37C0-4B61-850F-F6752DD4392E}" presName="parentLin" presStyleCnt="0"/>
      <dgm:spPr/>
    </dgm:pt>
    <dgm:pt modelId="{DBC7E01A-440C-45CC-9E23-69F0A259344F}" type="pres">
      <dgm:prSet presAssocID="{9F24B93D-37C0-4B61-850F-F6752DD4392E}" presName="parentLeftMargin" presStyleLbl="node1" presStyleIdx="0" presStyleCnt="2"/>
      <dgm:spPr/>
    </dgm:pt>
    <dgm:pt modelId="{8CE55247-F1F0-45C0-90BC-57C9A7763F52}" type="pres">
      <dgm:prSet presAssocID="{9F24B93D-37C0-4B61-850F-F6752DD4392E}" presName="parentText" presStyleLbl="node1" presStyleIdx="0" presStyleCnt="2" custScaleX="137604" custScaleY="168452">
        <dgm:presLayoutVars>
          <dgm:chMax val="0"/>
          <dgm:bulletEnabled val="1"/>
        </dgm:presLayoutVars>
      </dgm:prSet>
      <dgm:spPr/>
    </dgm:pt>
    <dgm:pt modelId="{46B1D005-F123-4770-85A1-356CF713F6E7}" type="pres">
      <dgm:prSet presAssocID="{9F24B93D-37C0-4B61-850F-F6752DD4392E}" presName="negativeSpace" presStyleCnt="0"/>
      <dgm:spPr/>
    </dgm:pt>
    <dgm:pt modelId="{4AE3C259-F281-4637-80C5-37AA4D166C45}" type="pres">
      <dgm:prSet presAssocID="{9F24B93D-37C0-4B61-850F-F6752DD4392E}" presName="childText" presStyleLbl="conFgAcc1" presStyleIdx="0" presStyleCnt="2">
        <dgm:presLayoutVars>
          <dgm:bulletEnabled val="1"/>
        </dgm:presLayoutVars>
      </dgm:prSet>
      <dgm:spPr/>
    </dgm:pt>
    <dgm:pt modelId="{CCEEA901-A7B6-4A4A-B520-36016D36042B}" type="pres">
      <dgm:prSet presAssocID="{48EA2965-C37B-460B-B2B0-34A0B0367A73}" presName="spaceBetweenRectangles" presStyleCnt="0"/>
      <dgm:spPr/>
    </dgm:pt>
    <dgm:pt modelId="{7A96AAAC-49E6-43C8-AE1F-B951BDCF2FE2}" type="pres">
      <dgm:prSet presAssocID="{F43E9FFE-B370-4FB2-B8B0-4A03B9D5679F}" presName="parentLin" presStyleCnt="0"/>
      <dgm:spPr/>
    </dgm:pt>
    <dgm:pt modelId="{36630992-D9AA-45E9-985E-49BF46CC2419}" type="pres">
      <dgm:prSet presAssocID="{F43E9FFE-B370-4FB2-B8B0-4A03B9D5679F}" presName="parentLeftMargin" presStyleLbl="node1" presStyleIdx="0" presStyleCnt="2"/>
      <dgm:spPr/>
    </dgm:pt>
    <dgm:pt modelId="{13AAEAAA-966E-405F-96A4-6810AB3FC7AE}" type="pres">
      <dgm:prSet presAssocID="{F43E9FFE-B370-4FB2-B8B0-4A03B9D5679F}" presName="parentText" presStyleLbl="node1" presStyleIdx="1" presStyleCnt="2" custScaleX="137109" custScaleY="226983">
        <dgm:presLayoutVars>
          <dgm:chMax val="0"/>
          <dgm:bulletEnabled val="1"/>
        </dgm:presLayoutVars>
      </dgm:prSet>
      <dgm:spPr/>
    </dgm:pt>
    <dgm:pt modelId="{BD99839C-D373-4D9B-AA58-B4970C3E8841}" type="pres">
      <dgm:prSet presAssocID="{F43E9FFE-B370-4FB2-B8B0-4A03B9D5679F}" presName="negativeSpace" presStyleCnt="0"/>
      <dgm:spPr/>
    </dgm:pt>
    <dgm:pt modelId="{9DC6ADD9-FE8D-4C46-8486-49BF6A72B927}" type="pres">
      <dgm:prSet presAssocID="{F43E9FFE-B370-4FB2-B8B0-4A03B9D5679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0D8CB09-F7FB-4A5C-BECF-48A9DCFAC0AE}" type="presOf" srcId="{9F24B93D-37C0-4B61-850F-F6752DD4392E}" destId="{8CE55247-F1F0-45C0-90BC-57C9A7763F52}" srcOrd="1" destOrd="0" presId="urn:microsoft.com/office/officeart/2005/8/layout/list1"/>
    <dgm:cxn modelId="{EA842528-685B-4814-B949-16AA9685861F}" srcId="{7A40807A-FEF8-4E52-B68F-5DCAC3CD8CDD}" destId="{9F24B93D-37C0-4B61-850F-F6752DD4392E}" srcOrd="0" destOrd="0" parTransId="{4D63C1AA-2148-4FBA-AE2C-B7A907C44980}" sibTransId="{48EA2965-C37B-460B-B2B0-34A0B0367A73}"/>
    <dgm:cxn modelId="{94198C92-47DB-41BA-8F25-373D9DBEA0C4}" type="presOf" srcId="{F43E9FFE-B370-4FB2-B8B0-4A03B9D5679F}" destId="{36630992-D9AA-45E9-985E-49BF46CC2419}" srcOrd="0" destOrd="0" presId="urn:microsoft.com/office/officeart/2005/8/layout/list1"/>
    <dgm:cxn modelId="{29307A97-702C-4315-8812-9BB715ABDA6E}" srcId="{7A40807A-FEF8-4E52-B68F-5DCAC3CD8CDD}" destId="{F43E9FFE-B370-4FB2-B8B0-4A03B9D5679F}" srcOrd="1" destOrd="0" parTransId="{AB0ED142-5DC7-46B4-A43A-A7943142B15E}" sibTransId="{6EE020FD-73E5-49FA-875E-A046A548A8A5}"/>
    <dgm:cxn modelId="{E2B225D6-0098-469C-97C7-0CFAA87EF057}" type="presOf" srcId="{9F24B93D-37C0-4B61-850F-F6752DD4392E}" destId="{DBC7E01A-440C-45CC-9E23-69F0A259344F}" srcOrd="0" destOrd="0" presId="urn:microsoft.com/office/officeart/2005/8/layout/list1"/>
    <dgm:cxn modelId="{DB5088E1-E92F-4F93-8212-06D545AE756F}" type="presOf" srcId="{F43E9FFE-B370-4FB2-B8B0-4A03B9D5679F}" destId="{13AAEAAA-966E-405F-96A4-6810AB3FC7AE}" srcOrd="1" destOrd="0" presId="urn:microsoft.com/office/officeart/2005/8/layout/list1"/>
    <dgm:cxn modelId="{462D21E5-1893-484A-86DE-0B4B91281C1F}" type="presOf" srcId="{7A40807A-FEF8-4E52-B68F-5DCAC3CD8CDD}" destId="{27D831A8-B4BF-47A0-84C2-E4DF37FB45D7}" srcOrd="0" destOrd="0" presId="urn:microsoft.com/office/officeart/2005/8/layout/list1"/>
    <dgm:cxn modelId="{854412A7-1C69-4517-874E-BA2DD433A344}" type="presParOf" srcId="{27D831A8-B4BF-47A0-84C2-E4DF37FB45D7}" destId="{7F004AAF-1DCE-474A-A0B8-9DA0F6B48579}" srcOrd="0" destOrd="0" presId="urn:microsoft.com/office/officeart/2005/8/layout/list1"/>
    <dgm:cxn modelId="{8840D092-C433-461F-A923-8652795FEBBB}" type="presParOf" srcId="{7F004AAF-1DCE-474A-A0B8-9DA0F6B48579}" destId="{DBC7E01A-440C-45CC-9E23-69F0A259344F}" srcOrd="0" destOrd="0" presId="urn:microsoft.com/office/officeart/2005/8/layout/list1"/>
    <dgm:cxn modelId="{39FCF955-2EC8-4122-A2B3-332AB91578B8}" type="presParOf" srcId="{7F004AAF-1DCE-474A-A0B8-9DA0F6B48579}" destId="{8CE55247-F1F0-45C0-90BC-57C9A7763F52}" srcOrd="1" destOrd="0" presId="urn:microsoft.com/office/officeart/2005/8/layout/list1"/>
    <dgm:cxn modelId="{0A89BE43-29AC-4E66-8712-E6DAD2D6804E}" type="presParOf" srcId="{27D831A8-B4BF-47A0-84C2-E4DF37FB45D7}" destId="{46B1D005-F123-4770-85A1-356CF713F6E7}" srcOrd="1" destOrd="0" presId="urn:microsoft.com/office/officeart/2005/8/layout/list1"/>
    <dgm:cxn modelId="{39E3B59E-8594-4B7A-904E-4991CBF18B57}" type="presParOf" srcId="{27D831A8-B4BF-47A0-84C2-E4DF37FB45D7}" destId="{4AE3C259-F281-4637-80C5-37AA4D166C45}" srcOrd="2" destOrd="0" presId="urn:microsoft.com/office/officeart/2005/8/layout/list1"/>
    <dgm:cxn modelId="{1ED41B9E-F4DD-4C32-8376-89D824F58978}" type="presParOf" srcId="{27D831A8-B4BF-47A0-84C2-E4DF37FB45D7}" destId="{CCEEA901-A7B6-4A4A-B520-36016D36042B}" srcOrd="3" destOrd="0" presId="urn:microsoft.com/office/officeart/2005/8/layout/list1"/>
    <dgm:cxn modelId="{F5C5388D-D123-4ACA-8AB7-162AC34153FF}" type="presParOf" srcId="{27D831A8-B4BF-47A0-84C2-E4DF37FB45D7}" destId="{7A96AAAC-49E6-43C8-AE1F-B951BDCF2FE2}" srcOrd="4" destOrd="0" presId="urn:microsoft.com/office/officeart/2005/8/layout/list1"/>
    <dgm:cxn modelId="{192923F5-DAD8-4325-9225-FBDD961DE542}" type="presParOf" srcId="{7A96AAAC-49E6-43C8-AE1F-B951BDCF2FE2}" destId="{36630992-D9AA-45E9-985E-49BF46CC2419}" srcOrd="0" destOrd="0" presId="urn:microsoft.com/office/officeart/2005/8/layout/list1"/>
    <dgm:cxn modelId="{FC2F5713-ACC4-475A-86BE-AE9E6113C31C}" type="presParOf" srcId="{7A96AAAC-49E6-43C8-AE1F-B951BDCF2FE2}" destId="{13AAEAAA-966E-405F-96A4-6810AB3FC7AE}" srcOrd="1" destOrd="0" presId="urn:microsoft.com/office/officeart/2005/8/layout/list1"/>
    <dgm:cxn modelId="{BDB94345-57AD-4B06-BEDC-E93B617EDC6C}" type="presParOf" srcId="{27D831A8-B4BF-47A0-84C2-E4DF37FB45D7}" destId="{BD99839C-D373-4D9B-AA58-B4970C3E8841}" srcOrd="5" destOrd="0" presId="urn:microsoft.com/office/officeart/2005/8/layout/list1"/>
    <dgm:cxn modelId="{DCEAC2BF-EF44-4ECE-AC6A-1CC91EEC21A2}" type="presParOf" srcId="{27D831A8-B4BF-47A0-84C2-E4DF37FB45D7}" destId="{9DC6ADD9-FE8D-4C46-8486-49BF6A72B92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FC13F1-CC43-45D0-9584-08683DE0DB3D}" type="doc">
      <dgm:prSet loTypeId="urn:microsoft.com/office/officeart/2005/8/layout/list1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DD1721E4-8F7D-49C0-B7F4-43322DD9D1D4}">
      <dgm:prSet phldrT="[Texto]" custT="1"/>
      <dgm:spPr/>
      <dgm:t>
        <a:bodyPr/>
        <a:lstStyle/>
        <a:p>
          <a:pPr algn="just"/>
          <a:r>
            <a:rPr lang="es-MX" sz="1800" b="1" dirty="0">
              <a:latin typeface="+mn-lt"/>
            </a:rPr>
            <a:t>En el año 2019 se rediseñaron 313 </a:t>
          </a:r>
          <a:r>
            <a:rPr lang="es-MX" sz="1800" b="1" dirty="0" err="1">
              <a:latin typeface="+mn-lt"/>
            </a:rPr>
            <a:t>microrrutas</a:t>
          </a:r>
          <a:r>
            <a:rPr lang="es-MX" sz="1800" b="1" dirty="0">
              <a:latin typeface="+mn-lt"/>
            </a:rPr>
            <a:t> de Barrido manual y 7 </a:t>
          </a:r>
          <a:r>
            <a:rPr lang="es-MX" sz="1800" b="1" dirty="0" err="1">
              <a:latin typeface="+mn-lt"/>
            </a:rPr>
            <a:t>microrrutas</a:t>
          </a:r>
          <a:r>
            <a:rPr lang="es-MX" sz="1800" b="1" dirty="0">
              <a:latin typeface="+mn-lt"/>
            </a:rPr>
            <a:t> de Barrido Mecánico y se adicionaron 57 </a:t>
          </a:r>
          <a:r>
            <a:rPr lang="es-MX" sz="1800" b="1" dirty="0" err="1">
              <a:latin typeface="+mn-lt"/>
            </a:rPr>
            <a:t>microrrutas</a:t>
          </a:r>
          <a:endParaRPr lang="es-ES" sz="1800" b="1" dirty="0">
            <a:latin typeface="+mn-lt"/>
          </a:endParaRPr>
        </a:p>
      </dgm:t>
    </dgm:pt>
    <dgm:pt modelId="{293F4DA8-5757-4685-ACD4-7F635C5E71A0}" type="parTrans" cxnId="{35E37874-73AA-4470-BE0B-55894F592901}">
      <dgm:prSet/>
      <dgm:spPr/>
      <dgm:t>
        <a:bodyPr/>
        <a:lstStyle/>
        <a:p>
          <a:endParaRPr lang="es-ES" sz="1400"/>
        </a:p>
      </dgm:t>
    </dgm:pt>
    <dgm:pt modelId="{E57A4BC2-2B7D-4B93-85FB-7AB433474471}" type="sibTrans" cxnId="{35E37874-73AA-4470-BE0B-55894F592901}">
      <dgm:prSet/>
      <dgm:spPr/>
      <dgm:t>
        <a:bodyPr/>
        <a:lstStyle/>
        <a:p>
          <a:endParaRPr lang="es-ES" sz="1400"/>
        </a:p>
      </dgm:t>
    </dgm:pt>
    <dgm:pt modelId="{AD9D6E75-E13D-43C9-8FB0-B9C295044484}">
      <dgm:prSet phldrT="[Texto]" custT="1"/>
      <dgm:spPr/>
      <dgm:t>
        <a:bodyPr/>
        <a:lstStyle/>
        <a:p>
          <a:pPr algn="just"/>
          <a:r>
            <a:rPr lang="es-MX" sz="1800" b="1" dirty="0">
              <a:latin typeface="+mn-lt"/>
            </a:rPr>
            <a:t>Para diciembre de 2019 se contaron con 1.841 </a:t>
          </a:r>
          <a:r>
            <a:rPr lang="es-MX" sz="1800" b="1" dirty="0" err="1">
              <a:latin typeface="+mn-lt"/>
            </a:rPr>
            <a:t>Microrrutas</a:t>
          </a:r>
          <a:r>
            <a:rPr lang="es-MX" sz="1800" b="1" dirty="0">
              <a:latin typeface="+mn-lt"/>
            </a:rPr>
            <a:t> de barrido manual y mecánico.</a:t>
          </a:r>
          <a:endParaRPr lang="es-ES" sz="1800" b="1" dirty="0">
            <a:latin typeface="+mn-lt"/>
          </a:endParaRPr>
        </a:p>
      </dgm:t>
    </dgm:pt>
    <dgm:pt modelId="{D3F87FE1-6101-47AD-9753-1603DFF97D0C}" type="parTrans" cxnId="{FC3EA3BE-4297-4A8E-9025-230CC65F28F8}">
      <dgm:prSet/>
      <dgm:spPr/>
      <dgm:t>
        <a:bodyPr/>
        <a:lstStyle/>
        <a:p>
          <a:endParaRPr lang="es-ES"/>
        </a:p>
      </dgm:t>
    </dgm:pt>
    <dgm:pt modelId="{AD61C522-6929-4F64-91CE-0D39A19F9549}" type="sibTrans" cxnId="{FC3EA3BE-4297-4A8E-9025-230CC65F28F8}">
      <dgm:prSet/>
      <dgm:spPr/>
      <dgm:t>
        <a:bodyPr/>
        <a:lstStyle/>
        <a:p>
          <a:endParaRPr lang="es-ES"/>
        </a:p>
      </dgm:t>
    </dgm:pt>
    <dgm:pt modelId="{20C38C2F-BFC7-4BC9-8A04-46B2620A4732}" type="pres">
      <dgm:prSet presAssocID="{0EFC13F1-CC43-45D0-9584-08683DE0DB3D}" presName="linear" presStyleCnt="0">
        <dgm:presLayoutVars>
          <dgm:dir/>
          <dgm:animLvl val="lvl"/>
          <dgm:resizeHandles val="exact"/>
        </dgm:presLayoutVars>
      </dgm:prSet>
      <dgm:spPr/>
    </dgm:pt>
    <dgm:pt modelId="{3AEA8F39-1F52-475A-AAC4-D515948B0FE0}" type="pres">
      <dgm:prSet presAssocID="{DD1721E4-8F7D-49C0-B7F4-43322DD9D1D4}" presName="parentLin" presStyleCnt="0"/>
      <dgm:spPr/>
    </dgm:pt>
    <dgm:pt modelId="{409BA48E-DBBA-4A78-9C2A-FAC9644EB817}" type="pres">
      <dgm:prSet presAssocID="{DD1721E4-8F7D-49C0-B7F4-43322DD9D1D4}" presName="parentLeftMargin" presStyleLbl="node1" presStyleIdx="0" presStyleCnt="2"/>
      <dgm:spPr/>
    </dgm:pt>
    <dgm:pt modelId="{7E3254FC-E431-41C2-BF4A-7CF1D29D95DD}" type="pres">
      <dgm:prSet presAssocID="{DD1721E4-8F7D-49C0-B7F4-43322DD9D1D4}" presName="parentText" presStyleLbl="node1" presStyleIdx="0" presStyleCnt="2" custScaleX="145994" custScaleY="77452" custLinFactX="22078" custLinFactNeighborX="100000" custLinFactNeighborY="5996">
        <dgm:presLayoutVars>
          <dgm:chMax val="0"/>
          <dgm:bulletEnabled val="1"/>
        </dgm:presLayoutVars>
      </dgm:prSet>
      <dgm:spPr/>
    </dgm:pt>
    <dgm:pt modelId="{EDCBAD84-9D61-4D84-834A-8E606D42857C}" type="pres">
      <dgm:prSet presAssocID="{DD1721E4-8F7D-49C0-B7F4-43322DD9D1D4}" presName="negativeSpace" presStyleCnt="0"/>
      <dgm:spPr/>
    </dgm:pt>
    <dgm:pt modelId="{8857CB4B-E497-4FE7-A23C-7B678B2E2DD6}" type="pres">
      <dgm:prSet presAssocID="{DD1721E4-8F7D-49C0-B7F4-43322DD9D1D4}" presName="childText" presStyleLbl="conFgAcc1" presStyleIdx="0" presStyleCnt="2">
        <dgm:presLayoutVars>
          <dgm:bulletEnabled val="1"/>
        </dgm:presLayoutVars>
      </dgm:prSet>
      <dgm:spPr/>
    </dgm:pt>
    <dgm:pt modelId="{BAAD1481-B062-49BE-926B-74CC01637677}" type="pres">
      <dgm:prSet presAssocID="{E57A4BC2-2B7D-4B93-85FB-7AB433474471}" presName="spaceBetweenRectangles" presStyleCnt="0"/>
      <dgm:spPr/>
    </dgm:pt>
    <dgm:pt modelId="{8271B8FD-9EE8-44EF-9717-242B42BEB8F1}" type="pres">
      <dgm:prSet presAssocID="{AD9D6E75-E13D-43C9-8FB0-B9C295044484}" presName="parentLin" presStyleCnt="0"/>
      <dgm:spPr/>
    </dgm:pt>
    <dgm:pt modelId="{C79DDDAD-61EF-4F0E-B237-0BEB14570FBC}" type="pres">
      <dgm:prSet presAssocID="{AD9D6E75-E13D-43C9-8FB0-B9C295044484}" presName="parentLeftMargin" presStyleLbl="node1" presStyleIdx="0" presStyleCnt="2"/>
      <dgm:spPr/>
    </dgm:pt>
    <dgm:pt modelId="{D1422C65-1E59-459A-8B35-FB7309748510}" type="pres">
      <dgm:prSet presAssocID="{AD9D6E75-E13D-43C9-8FB0-B9C295044484}" presName="parentText" presStyleLbl="node1" presStyleIdx="1" presStyleCnt="2" custScaleX="142857" custScaleY="61326">
        <dgm:presLayoutVars>
          <dgm:chMax val="0"/>
          <dgm:bulletEnabled val="1"/>
        </dgm:presLayoutVars>
      </dgm:prSet>
      <dgm:spPr/>
    </dgm:pt>
    <dgm:pt modelId="{2D8C6029-EE5A-45E6-A8FF-12B8FF12F73B}" type="pres">
      <dgm:prSet presAssocID="{AD9D6E75-E13D-43C9-8FB0-B9C295044484}" presName="negativeSpace" presStyleCnt="0"/>
      <dgm:spPr/>
    </dgm:pt>
    <dgm:pt modelId="{A693BAAF-E218-4007-89AA-7A4E571BEE40}" type="pres">
      <dgm:prSet presAssocID="{AD9D6E75-E13D-43C9-8FB0-B9C29504448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5E37874-73AA-4470-BE0B-55894F592901}" srcId="{0EFC13F1-CC43-45D0-9584-08683DE0DB3D}" destId="{DD1721E4-8F7D-49C0-B7F4-43322DD9D1D4}" srcOrd="0" destOrd="0" parTransId="{293F4DA8-5757-4685-ACD4-7F635C5E71A0}" sibTransId="{E57A4BC2-2B7D-4B93-85FB-7AB433474471}"/>
    <dgm:cxn modelId="{BD62435A-A2CE-4E91-810C-D32B9F85A5AF}" type="presOf" srcId="{AD9D6E75-E13D-43C9-8FB0-B9C295044484}" destId="{C79DDDAD-61EF-4F0E-B237-0BEB14570FBC}" srcOrd="0" destOrd="0" presId="urn:microsoft.com/office/officeart/2005/8/layout/list1"/>
    <dgm:cxn modelId="{0E82298D-D6BD-458D-8242-13FBCB115480}" type="presOf" srcId="{AD9D6E75-E13D-43C9-8FB0-B9C295044484}" destId="{D1422C65-1E59-459A-8B35-FB7309748510}" srcOrd="1" destOrd="0" presId="urn:microsoft.com/office/officeart/2005/8/layout/list1"/>
    <dgm:cxn modelId="{AD4261AD-6CC9-4CB8-BEC9-D3E6450D04D2}" type="presOf" srcId="{DD1721E4-8F7D-49C0-B7F4-43322DD9D1D4}" destId="{409BA48E-DBBA-4A78-9C2A-FAC9644EB817}" srcOrd="0" destOrd="0" presId="urn:microsoft.com/office/officeart/2005/8/layout/list1"/>
    <dgm:cxn modelId="{FC3EA3BE-4297-4A8E-9025-230CC65F28F8}" srcId="{0EFC13F1-CC43-45D0-9584-08683DE0DB3D}" destId="{AD9D6E75-E13D-43C9-8FB0-B9C295044484}" srcOrd="1" destOrd="0" parTransId="{D3F87FE1-6101-47AD-9753-1603DFF97D0C}" sibTransId="{AD61C522-6929-4F64-91CE-0D39A19F9549}"/>
    <dgm:cxn modelId="{BD29A3C1-C0D0-4242-A602-4BEF41DB2598}" type="presOf" srcId="{0EFC13F1-CC43-45D0-9584-08683DE0DB3D}" destId="{20C38C2F-BFC7-4BC9-8A04-46B2620A4732}" srcOrd="0" destOrd="0" presId="urn:microsoft.com/office/officeart/2005/8/layout/list1"/>
    <dgm:cxn modelId="{0E59C5E1-C377-46A5-BABD-B3BBB4453DA9}" type="presOf" srcId="{DD1721E4-8F7D-49C0-B7F4-43322DD9D1D4}" destId="{7E3254FC-E431-41C2-BF4A-7CF1D29D95DD}" srcOrd="1" destOrd="0" presId="urn:microsoft.com/office/officeart/2005/8/layout/list1"/>
    <dgm:cxn modelId="{373D82DC-F652-4179-94E8-7E656D692A58}" type="presParOf" srcId="{20C38C2F-BFC7-4BC9-8A04-46B2620A4732}" destId="{3AEA8F39-1F52-475A-AAC4-D515948B0FE0}" srcOrd="0" destOrd="0" presId="urn:microsoft.com/office/officeart/2005/8/layout/list1"/>
    <dgm:cxn modelId="{C5803D7B-FD0D-4682-A382-EEE90969FF10}" type="presParOf" srcId="{3AEA8F39-1F52-475A-AAC4-D515948B0FE0}" destId="{409BA48E-DBBA-4A78-9C2A-FAC9644EB817}" srcOrd="0" destOrd="0" presId="urn:microsoft.com/office/officeart/2005/8/layout/list1"/>
    <dgm:cxn modelId="{E64C1498-1A46-4541-B815-366B6DDF8142}" type="presParOf" srcId="{3AEA8F39-1F52-475A-AAC4-D515948B0FE0}" destId="{7E3254FC-E431-41C2-BF4A-7CF1D29D95DD}" srcOrd="1" destOrd="0" presId="urn:microsoft.com/office/officeart/2005/8/layout/list1"/>
    <dgm:cxn modelId="{C6ED949E-C773-495A-8C0E-C0F153012B0F}" type="presParOf" srcId="{20C38C2F-BFC7-4BC9-8A04-46B2620A4732}" destId="{EDCBAD84-9D61-4D84-834A-8E606D42857C}" srcOrd="1" destOrd="0" presId="urn:microsoft.com/office/officeart/2005/8/layout/list1"/>
    <dgm:cxn modelId="{CC9AA763-DB56-48C0-96BA-EA0ED66FB046}" type="presParOf" srcId="{20C38C2F-BFC7-4BC9-8A04-46B2620A4732}" destId="{8857CB4B-E497-4FE7-A23C-7B678B2E2DD6}" srcOrd="2" destOrd="0" presId="urn:microsoft.com/office/officeart/2005/8/layout/list1"/>
    <dgm:cxn modelId="{00B1A54E-44DF-416A-866B-43BC05F87207}" type="presParOf" srcId="{20C38C2F-BFC7-4BC9-8A04-46B2620A4732}" destId="{BAAD1481-B062-49BE-926B-74CC01637677}" srcOrd="3" destOrd="0" presId="urn:microsoft.com/office/officeart/2005/8/layout/list1"/>
    <dgm:cxn modelId="{A90E7BD8-62C8-4C93-B3BA-A1D8991E49F7}" type="presParOf" srcId="{20C38C2F-BFC7-4BC9-8A04-46B2620A4732}" destId="{8271B8FD-9EE8-44EF-9717-242B42BEB8F1}" srcOrd="4" destOrd="0" presId="urn:microsoft.com/office/officeart/2005/8/layout/list1"/>
    <dgm:cxn modelId="{4222BD78-AFC8-4782-92F0-8CA721B02E59}" type="presParOf" srcId="{8271B8FD-9EE8-44EF-9717-242B42BEB8F1}" destId="{C79DDDAD-61EF-4F0E-B237-0BEB14570FBC}" srcOrd="0" destOrd="0" presId="urn:microsoft.com/office/officeart/2005/8/layout/list1"/>
    <dgm:cxn modelId="{813E20D5-7D44-4AAB-9EB8-608E1F8A9336}" type="presParOf" srcId="{8271B8FD-9EE8-44EF-9717-242B42BEB8F1}" destId="{D1422C65-1E59-459A-8B35-FB7309748510}" srcOrd="1" destOrd="0" presId="urn:microsoft.com/office/officeart/2005/8/layout/list1"/>
    <dgm:cxn modelId="{3239698D-B973-4FEC-AC0B-C2BDB985380C}" type="presParOf" srcId="{20C38C2F-BFC7-4BC9-8A04-46B2620A4732}" destId="{2D8C6029-EE5A-45E6-A8FF-12B8FF12F73B}" srcOrd="5" destOrd="0" presId="urn:microsoft.com/office/officeart/2005/8/layout/list1"/>
    <dgm:cxn modelId="{C148A425-968B-4A8C-803A-225FF1F68C19}" type="presParOf" srcId="{20C38C2F-BFC7-4BC9-8A04-46B2620A4732}" destId="{A693BAAF-E218-4007-89AA-7A4E571BEE4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E5651B-F88A-4155-B279-A0CAC0B35D4E}" type="doc">
      <dgm:prSet loTypeId="urn:microsoft.com/office/officeart/2005/8/layout/hProcess6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2D08DC1D-6C20-4101-A65E-7BE70EACFFB5}">
      <dgm:prSet phldrT="[Texto]"/>
      <dgm:spPr/>
      <dgm:t>
        <a:bodyPr/>
        <a:lstStyle/>
        <a:p>
          <a:r>
            <a:rPr lang="es-ES" dirty="0"/>
            <a:t>2018</a:t>
          </a:r>
        </a:p>
      </dgm:t>
    </dgm:pt>
    <dgm:pt modelId="{57E1BE2B-CA25-4A76-9093-D83EDB6D512E}" type="parTrans" cxnId="{21559871-733C-48AB-B496-3EEE94E038EA}">
      <dgm:prSet/>
      <dgm:spPr/>
      <dgm:t>
        <a:bodyPr/>
        <a:lstStyle/>
        <a:p>
          <a:endParaRPr lang="es-ES"/>
        </a:p>
      </dgm:t>
    </dgm:pt>
    <dgm:pt modelId="{2177D78B-0CAB-4C1A-A41D-98D756D2F15B}" type="sibTrans" cxnId="{21559871-733C-48AB-B496-3EEE94E038EA}">
      <dgm:prSet/>
      <dgm:spPr/>
      <dgm:t>
        <a:bodyPr/>
        <a:lstStyle/>
        <a:p>
          <a:endParaRPr lang="es-ES"/>
        </a:p>
      </dgm:t>
    </dgm:pt>
    <dgm:pt modelId="{329E9525-7926-4405-98FC-7EA81F833F55}">
      <dgm:prSet phldrT="[Texto]"/>
      <dgm:spPr/>
      <dgm:t>
        <a:bodyPr/>
        <a:lstStyle/>
        <a:p>
          <a:r>
            <a:rPr lang="es-ES" dirty="0"/>
            <a:t>63.462</a:t>
          </a:r>
        </a:p>
      </dgm:t>
    </dgm:pt>
    <dgm:pt modelId="{E45ECA4D-D5A4-4EFF-997D-D1ABD4033E30}" type="parTrans" cxnId="{08C276D1-8489-4A2A-86FB-1DFB92C5AFB5}">
      <dgm:prSet/>
      <dgm:spPr/>
      <dgm:t>
        <a:bodyPr/>
        <a:lstStyle/>
        <a:p>
          <a:endParaRPr lang="es-ES"/>
        </a:p>
      </dgm:t>
    </dgm:pt>
    <dgm:pt modelId="{3F5CCB93-58D9-4124-A3EF-219F81BA5433}" type="sibTrans" cxnId="{08C276D1-8489-4A2A-86FB-1DFB92C5AFB5}">
      <dgm:prSet/>
      <dgm:spPr/>
      <dgm:t>
        <a:bodyPr/>
        <a:lstStyle/>
        <a:p>
          <a:endParaRPr lang="es-ES"/>
        </a:p>
      </dgm:t>
    </dgm:pt>
    <dgm:pt modelId="{BCC14C16-5502-40C2-A414-3C43E81C41C1}">
      <dgm:prSet phldrT="[Texto]"/>
      <dgm:spPr/>
      <dgm:t>
        <a:bodyPr/>
        <a:lstStyle/>
        <a:p>
          <a:r>
            <a:rPr lang="es-ES" dirty="0"/>
            <a:t>2019</a:t>
          </a:r>
        </a:p>
      </dgm:t>
    </dgm:pt>
    <dgm:pt modelId="{04F7275C-7C50-490B-9D41-F938AE490437}" type="parTrans" cxnId="{34416593-FE00-4C24-82AB-62D5BEF3D195}">
      <dgm:prSet/>
      <dgm:spPr/>
      <dgm:t>
        <a:bodyPr/>
        <a:lstStyle/>
        <a:p>
          <a:endParaRPr lang="es-ES"/>
        </a:p>
      </dgm:t>
    </dgm:pt>
    <dgm:pt modelId="{4D5D04F6-7545-4DA7-9AEA-F0BC4492929D}" type="sibTrans" cxnId="{34416593-FE00-4C24-82AB-62D5BEF3D195}">
      <dgm:prSet/>
      <dgm:spPr/>
      <dgm:t>
        <a:bodyPr/>
        <a:lstStyle/>
        <a:p>
          <a:endParaRPr lang="es-ES"/>
        </a:p>
      </dgm:t>
    </dgm:pt>
    <dgm:pt modelId="{1A1C1338-96FE-45A8-A126-1C5C5F070351}">
      <dgm:prSet phldrT="[Texto]"/>
      <dgm:spPr/>
      <dgm:t>
        <a:bodyPr/>
        <a:lstStyle/>
        <a:p>
          <a:r>
            <a:rPr lang="es-ES" dirty="0"/>
            <a:t>64.139</a:t>
          </a:r>
        </a:p>
      </dgm:t>
    </dgm:pt>
    <dgm:pt modelId="{5D011EA9-0E40-45E0-9FC6-9249D767B446}" type="parTrans" cxnId="{73CB3AE7-8FAF-4B8E-8DE4-9511E78EA1CC}">
      <dgm:prSet/>
      <dgm:spPr/>
      <dgm:t>
        <a:bodyPr/>
        <a:lstStyle/>
        <a:p>
          <a:endParaRPr lang="es-ES"/>
        </a:p>
      </dgm:t>
    </dgm:pt>
    <dgm:pt modelId="{662CC19A-15F2-4DAE-AAEC-943175E6D328}" type="sibTrans" cxnId="{73CB3AE7-8FAF-4B8E-8DE4-9511E78EA1CC}">
      <dgm:prSet/>
      <dgm:spPr/>
      <dgm:t>
        <a:bodyPr/>
        <a:lstStyle/>
        <a:p>
          <a:endParaRPr lang="es-ES"/>
        </a:p>
      </dgm:t>
    </dgm:pt>
    <dgm:pt modelId="{20533598-199A-426E-84B2-E4C433772FF4}" type="pres">
      <dgm:prSet presAssocID="{3EE5651B-F88A-4155-B279-A0CAC0B35D4E}" presName="theList" presStyleCnt="0">
        <dgm:presLayoutVars>
          <dgm:dir/>
          <dgm:animLvl val="lvl"/>
          <dgm:resizeHandles val="exact"/>
        </dgm:presLayoutVars>
      </dgm:prSet>
      <dgm:spPr/>
    </dgm:pt>
    <dgm:pt modelId="{CDC8F36B-2A7C-4AA0-A067-A54EF577AA5C}" type="pres">
      <dgm:prSet presAssocID="{2D08DC1D-6C20-4101-A65E-7BE70EACFFB5}" presName="compNode" presStyleCnt="0"/>
      <dgm:spPr/>
    </dgm:pt>
    <dgm:pt modelId="{1AC4044B-963F-455B-B51F-94A7DA25ABD1}" type="pres">
      <dgm:prSet presAssocID="{2D08DC1D-6C20-4101-A65E-7BE70EACFFB5}" presName="noGeometry" presStyleCnt="0"/>
      <dgm:spPr/>
    </dgm:pt>
    <dgm:pt modelId="{13458231-D87F-4E70-9C23-08F2E69500EA}" type="pres">
      <dgm:prSet presAssocID="{2D08DC1D-6C20-4101-A65E-7BE70EACFFB5}" presName="childTextVisible" presStyleLbl="bgAccFollowNode1" presStyleIdx="0" presStyleCnt="2">
        <dgm:presLayoutVars>
          <dgm:bulletEnabled val="1"/>
        </dgm:presLayoutVars>
      </dgm:prSet>
      <dgm:spPr/>
    </dgm:pt>
    <dgm:pt modelId="{5D4C3B33-869F-4428-A1D2-F5D8DE52CF0E}" type="pres">
      <dgm:prSet presAssocID="{2D08DC1D-6C20-4101-A65E-7BE70EACFFB5}" presName="childTextHidden" presStyleLbl="bgAccFollowNode1" presStyleIdx="0" presStyleCnt="2"/>
      <dgm:spPr/>
    </dgm:pt>
    <dgm:pt modelId="{25AF8FF6-4B25-4D08-A7B9-CC3A5595F25A}" type="pres">
      <dgm:prSet presAssocID="{2D08DC1D-6C20-4101-A65E-7BE70EACFFB5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6328C2B5-AE84-4B36-B2A8-559BD54FD41A}" type="pres">
      <dgm:prSet presAssocID="{2D08DC1D-6C20-4101-A65E-7BE70EACFFB5}" presName="aSpace" presStyleCnt="0"/>
      <dgm:spPr/>
    </dgm:pt>
    <dgm:pt modelId="{D92D64BA-0105-4CBE-9A46-CDB0863E0DCD}" type="pres">
      <dgm:prSet presAssocID="{BCC14C16-5502-40C2-A414-3C43E81C41C1}" presName="compNode" presStyleCnt="0"/>
      <dgm:spPr/>
    </dgm:pt>
    <dgm:pt modelId="{1CE9F73E-79CC-40BF-9CD9-EB5C3CA552B8}" type="pres">
      <dgm:prSet presAssocID="{BCC14C16-5502-40C2-A414-3C43E81C41C1}" presName="noGeometry" presStyleCnt="0"/>
      <dgm:spPr/>
    </dgm:pt>
    <dgm:pt modelId="{ED2B8825-CA62-4690-A883-9A7514B00F2A}" type="pres">
      <dgm:prSet presAssocID="{BCC14C16-5502-40C2-A414-3C43E81C41C1}" presName="childTextVisible" presStyleLbl="bgAccFollowNode1" presStyleIdx="1" presStyleCnt="2">
        <dgm:presLayoutVars>
          <dgm:bulletEnabled val="1"/>
        </dgm:presLayoutVars>
      </dgm:prSet>
      <dgm:spPr/>
    </dgm:pt>
    <dgm:pt modelId="{C7F213D7-AF4F-4D4F-A109-8C470021E37E}" type="pres">
      <dgm:prSet presAssocID="{BCC14C16-5502-40C2-A414-3C43E81C41C1}" presName="childTextHidden" presStyleLbl="bgAccFollowNode1" presStyleIdx="1" presStyleCnt="2"/>
      <dgm:spPr/>
    </dgm:pt>
    <dgm:pt modelId="{FDAB9F75-59DB-47E1-AC3A-A0B13324E61C}" type="pres">
      <dgm:prSet presAssocID="{BCC14C16-5502-40C2-A414-3C43E81C41C1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00914F16-DA23-4551-B589-33407B09F762}" type="presOf" srcId="{BCC14C16-5502-40C2-A414-3C43E81C41C1}" destId="{FDAB9F75-59DB-47E1-AC3A-A0B13324E61C}" srcOrd="0" destOrd="0" presId="urn:microsoft.com/office/officeart/2005/8/layout/hProcess6"/>
    <dgm:cxn modelId="{231C805C-D0F1-481E-916B-A12552CEE651}" type="presOf" srcId="{2D08DC1D-6C20-4101-A65E-7BE70EACFFB5}" destId="{25AF8FF6-4B25-4D08-A7B9-CC3A5595F25A}" srcOrd="0" destOrd="0" presId="urn:microsoft.com/office/officeart/2005/8/layout/hProcess6"/>
    <dgm:cxn modelId="{21559871-733C-48AB-B496-3EEE94E038EA}" srcId="{3EE5651B-F88A-4155-B279-A0CAC0B35D4E}" destId="{2D08DC1D-6C20-4101-A65E-7BE70EACFFB5}" srcOrd="0" destOrd="0" parTransId="{57E1BE2B-CA25-4A76-9093-D83EDB6D512E}" sibTransId="{2177D78B-0CAB-4C1A-A41D-98D756D2F15B}"/>
    <dgm:cxn modelId="{1CDFBF75-345A-4128-BBB4-28E82AB888FD}" type="presOf" srcId="{1A1C1338-96FE-45A8-A126-1C5C5F070351}" destId="{C7F213D7-AF4F-4D4F-A109-8C470021E37E}" srcOrd="1" destOrd="0" presId="urn:microsoft.com/office/officeart/2005/8/layout/hProcess6"/>
    <dgm:cxn modelId="{976BF656-57CE-4F64-9BEC-97F779B850C4}" type="presOf" srcId="{1A1C1338-96FE-45A8-A126-1C5C5F070351}" destId="{ED2B8825-CA62-4690-A883-9A7514B00F2A}" srcOrd="0" destOrd="0" presId="urn:microsoft.com/office/officeart/2005/8/layout/hProcess6"/>
    <dgm:cxn modelId="{9F97A389-C631-4760-BB84-983A6CD59FF7}" type="presOf" srcId="{3EE5651B-F88A-4155-B279-A0CAC0B35D4E}" destId="{20533598-199A-426E-84B2-E4C433772FF4}" srcOrd="0" destOrd="0" presId="urn:microsoft.com/office/officeart/2005/8/layout/hProcess6"/>
    <dgm:cxn modelId="{34416593-FE00-4C24-82AB-62D5BEF3D195}" srcId="{3EE5651B-F88A-4155-B279-A0CAC0B35D4E}" destId="{BCC14C16-5502-40C2-A414-3C43E81C41C1}" srcOrd="1" destOrd="0" parTransId="{04F7275C-7C50-490B-9D41-F938AE490437}" sibTransId="{4D5D04F6-7545-4DA7-9AEA-F0BC4492929D}"/>
    <dgm:cxn modelId="{08C276D1-8489-4A2A-86FB-1DFB92C5AFB5}" srcId="{2D08DC1D-6C20-4101-A65E-7BE70EACFFB5}" destId="{329E9525-7926-4405-98FC-7EA81F833F55}" srcOrd="0" destOrd="0" parTransId="{E45ECA4D-D5A4-4EFF-997D-D1ABD4033E30}" sibTransId="{3F5CCB93-58D9-4124-A3EF-219F81BA5433}"/>
    <dgm:cxn modelId="{5166D0DA-EAB1-4A61-92D9-E8DD9FABEFB1}" type="presOf" srcId="{329E9525-7926-4405-98FC-7EA81F833F55}" destId="{13458231-D87F-4E70-9C23-08F2E69500EA}" srcOrd="0" destOrd="0" presId="urn:microsoft.com/office/officeart/2005/8/layout/hProcess6"/>
    <dgm:cxn modelId="{AA8718E5-D54A-4D39-B818-3EFC9CBD61C3}" type="presOf" srcId="{329E9525-7926-4405-98FC-7EA81F833F55}" destId="{5D4C3B33-869F-4428-A1D2-F5D8DE52CF0E}" srcOrd="1" destOrd="0" presId="urn:microsoft.com/office/officeart/2005/8/layout/hProcess6"/>
    <dgm:cxn modelId="{73CB3AE7-8FAF-4B8E-8DE4-9511E78EA1CC}" srcId="{BCC14C16-5502-40C2-A414-3C43E81C41C1}" destId="{1A1C1338-96FE-45A8-A126-1C5C5F070351}" srcOrd="0" destOrd="0" parTransId="{5D011EA9-0E40-45E0-9FC6-9249D767B446}" sibTransId="{662CC19A-15F2-4DAE-AAEC-943175E6D328}"/>
    <dgm:cxn modelId="{F13FF408-4D6D-49A6-B87C-E45DBCA431EB}" type="presParOf" srcId="{20533598-199A-426E-84B2-E4C433772FF4}" destId="{CDC8F36B-2A7C-4AA0-A067-A54EF577AA5C}" srcOrd="0" destOrd="0" presId="urn:microsoft.com/office/officeart/2005/8/layout/hProcess6"/>
    <dgm:cxn modelId="{D8199973-4D53-4B8A-9EA7-ADE179894C92}" type="presParOf" srcId="{CDC8F36B-2A7C-4AA0-A067-A54EF577AA5C}" destId="{1AC4044B-963F-455B-B51F-94A7DA25ABD1}" srcOrd="0" destOrd="0" presId="urn:microsoft.com/office/officeart/2005/8/layout/hProcess6"/>
    <dgm:cxn modelId="{CA76E131-D359-41C9-94DF-571AF42EE461}" type="presParOf" srcId="{CDC8F36B-2A7C-4AA0-A067-A54EF577AA5C}" destId="{13458231-D87F-4E70-9C23-08F2E69500EA}" srcOrd="1" destOrd="0" presId="urn:microsoft.com/office/officeart/2005/8/layout/hProcess6"/>
    <dgm:cxn modelId="{E0C84ABA-9BAC-4931-8246-77B49E13594E}" type="presParOf" srcId="{CDC8F36B-2A7C-4AA0-A067-A54EF577AA5C}" destId="{5D4C3B33-869F-4428-A1D2-F5D8DE52CF0E}" srcOrd="2" destOrd="0" presId="urn:microsoft.com/office/officeart/2005/8/layout/hProcess6"/>
    <dgm:cxn modelId="{152022B1-3613-4336-B4E0-CA37F6D75F12}" type="presParOf" srcId="{CDC8F36B-2A7C-4AA0-A067-A54EF577AA5C}" destId="{25AF8FF6-4B25-4D08-A7B9-CC3A5595F25A}" srcOrd="3" destOrd="0" presId="urn:microsoft.com/office/officeart/2005/8/layout/hProcess6"/>
    <dgm:cxn modelId="{0C67ED09-5399-40EF-BF38-A9F955055145}" type="presParOf" srcId="{20533598-199A-426E-84B2-E4C433772FF4}" destId="{6328C2B5-AE84-4B36-B2A8-559BD54FD41A}" srcOrd="1" destOrd="0" presId="urn:microsoft.com/office/officeart/2005/8/layout/hProcess6"/>
    <dgm:cxn modelId="{AFDB5C91-0637-4901-93F9-E0B6CA257886}" type="presParOf" srcId="{20533598-199A-426E-84B2-E4C433772FF4}" destId="{D92D64BA-0105-4CBE-9A46-CDB0863E0DCD}" srcOrd="2" destOrd="0" presId="urn:microsoft.com/office/officeart/2005/8/layout/hProcess6"/>
    <dgm:cxn modelId="{40511B62-0EA2-4D0A-85A3-580E8D5F57A2}" type="presParOf" srcId="{D92D64BA-0105-4CBE-9A46-CDB0863E0DCD}" destId="{1CE9F73E-79CC-40BF-9CD9-EB5C3CA552B8}" srcOrd="0" destOrd="0" presId="urn:microsoft.com/office/officeart/2005/8/layout/hProcess6"/>
    <dgm:cxn modelId="{1F8A397B-0009-49F7-9B04-1CBA1ADE4868}" type="presParOf" srcId="{D92D64BA-0105-4CBE-9A46-CDB0863E0DCD}" destId="{ED2B8825-CA62-4690-A883-9A7514B00F2A}" srcOrd="1" destOrd="0" presId="urn:microsoft.com/office/officeart/2005/8/layout/hProcess6"/>
    <dgm:cxn modelId="{D528570D-6FF0-4691-97C9-8145E00C6A4B}" type="presParOf" srcId="{D92D64BA-0105-4CBE-9A46-CDB0863E0DCD}" destId="{C7F213D7-AF4F-4D4F-A109-8C470021E37E}" srcOrd="2" destOrd="0" presId="urn:microsoft.com/office/officeart/2005/8/layout/hProcess6"/>
    <dgm:cxn modelId="{45B3F23F-34E1-4002-BB43-282A5497D945}" type="presParOf" srcId="{D92D64BA-0105-4CBE-9A46-CDB0863E0DCD}" destId="{FDAB9F75-59DB-47E1-AC3A-A0B13324E61C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388729-41E4-47B5-BDB9-BB3C078BDAD0}" type="doc">
      <dgm:prSet loTypeId="urn:microsoft.com/office/officeart/2005/8/layout/hProcess7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387712FB-BD5C-47A0-95DE-43D5A77CA71D}">
      <dgm:prSet phldrT="[Texto]" custT="1"/>
      <dgm:spPr>
        <a:xfrm>
          <a:off x="755" y="0"/>
          <a:ext cx="1922980" cy="762000"/>
        </a:xfrm>
        <a:prstGeom prst="roundRect">
          <a:avLst>
            <a:gd name="adj" fmla="val 5000"/>
          </a:avLst>
        </a:prstGeom>
        <a:solidFill>
          <a:srgbClr val="0080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ES" sz="18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2018</a:t>
          </a:r>
        </a:p>
      </dgm:t>
    </dgm:pt>
    <dgm:pt modelId="{B8921012-D323-4F36-A0B1-742DCE6D4503}" type="parTrans" cxnId="{9E24E3FE-2453-4F3F-BC41-8267C6BCBDEE}">
      <dgm:prSet/>
      <dgm:spPr/>
      <dgm:t>
        <a:bodyPr/>
        <a:lstStyle/>
        <a:p>
          <a:endParaRPr lang="es-ES" sz="1400"/>
        </a:p>
      </dgm:t>
    </dgm:pt>
    <dgm:pt modelId="{29A208E5-9813-4D0D-B94D-E673B89BA9AF}" type="sibTrans" cxnId="{9E24E3FE-2453-4F3F-BC41-8267C6BCBDEE}">
      <dgm:prSet/>
      <dgm:spPr/>
      <dgm:t>
        <a:bodyPr/>
        <a:lstStyle/>
        <a:p>
          <a:endParaRPr lang="es-ES" sz="1400"/>
        </a:p>
      </dgm:t>
    </dgm:pt>
    <dgm:pt modelId="{D9A3C799-F964-498F-B1FB-222F1E34264E}">
      <dgm:prSet phldrT="[Texto]" custT="1"/>
      <dgm:spPr>
        <a:xfrm>
          <a:off x="385351" y="0"/>
          <a:ext cx="1432620" cy="76200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gm:spPr>
      <dgm:t>
        <a:bodyPr/>
        <a:lstStyle/>
        <a:p>
          <a:pPr>
            <a:buNone/>
          </a:pPr>
          <a:r>
            <a:rPr lang="es-ES" sz="4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2.360</a:t>
          </a:r>
        </a:p>
      </dgm:t>
    </dgm:pt>
    <dgm:pt modelId="{5F12AD64-0D86-4B19-9130-E8EF01760995}" type="parTrans" cxnId="{0DAE9A44-0BC0-4B7C-B254-BF63A1281872}">
      <dgm:prSet/>
      <dgm:spPr/>
      <dgm:t>
        <a:bodyPr/>
        <a:lstStyle/>
        <a:p>
          <a:endParaRPr lang="es-ES" sz="1400"/>
        </a:p>
      </dgm:t>
    </dgm:pt>
    <dgm:pt modelId="{17465AA6-DE72-4734-A013-C2570A337EEF}" type="sibTrans" cxnId="{0DAE9A44-0BC0-4B7C-B254-BF63A1281872}">
      <dgm:prSet/>
      <dgm:spPr/>
      <dgm:t>
        <a:bodyPr/>
        <a:lstStyle/>
        <a:p>
          <a:endParaRPr lang="es-ES" sz="1400"/>
        </a:p>
      </dgm:t>
    </dgm:pt>
    <dgm:pt modelId="{37A677E8-9FA8-4C12-ABB5-C252200F5794}">
      <dgm:prSet phldrT="[Texto]" custT="1"/>
      <dgm:spPr>
        <a:xfrm>
          <a:off x="1991039" y="0"/>
          <a:ext cx="1922980" cy="762000"/>
        </a:xfrm>
        <a:prstGeom prst="roundRect">
          <a:avLst>
            <a:gd name="adj" fmla="val 5000"/>
          </a:avLst>
        </a:prstGeom>
        <a:solidFill>
          <a:srgbClr val="F79646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ES" sz="1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2019</a:t>
          </a:r>
        </a:p>
      </dgm:t>
    </dgm:pt>
    <dgm:pt modelId="{8A695ABC-A2AD-4D01-B211-7AF67884354F}" type="parTrans" cxnId="{9CD39CA9-E8BC-4E01-A6F3-F7D46BDF0E15}">
      <dgm:prSet/>
      <dgm:spPr/>
      <dgm:t>
        <a:bodyPr/>
        <a:lstStyle/>
        <a:p>
          <a:endParaRPr lang="es-ES" sz="1400"/>
        </a:p>
      </dgm:t>
    </dgm:pt>
    <dgm:pt modelId="{0B23FD4F-CC9F-46A1-A544-EA7D0C960BC5}" type="sibTrans" cxnId="{9CD39CA9-E8BC-4E01-A6F3-F7D46BDF0E15}">
      <dgm:prSet/>
      <dgm:spPr/>
      <dgm:t>
        <a:bodyPr/>
        <a:lstStyle/>
        <a:p>
          <a:endParaRPr lang="es-ES" sz="1400"/>
        </a:p>
      </dgm:t>
    </dgm:pt>
    <dgm:pt modelId="{5FFC13A4-0666-4B00-AB17-F8480EB74A54}">
      <dgm:prSet phldrT="[Texto]" custT="1"/>
      <dgm:spPr>
        <a:xfrm>
          <a:off x="2375635" y="0"/>
          <a:ext cx="1432620" cy="76200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gm:spPr>
      <dgm:t>
        <a:bodyPr/>
        <a:lstStyle/>
        <a:p>
          <a:pPr>
            <a:buNone/>
          </a:pPr>
          <a:r>
            <a:rPr lang="es-ES" sz="4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1.9958</a:t>
          </a:r>
        </a:p>
      </dgm:t>
    </dgm:pt>
    <dgm:pt modelId="{D24109AA-9133-4A63-AA69-0B9C30FEFD1A}" type="parTrans" cxnId="{21F55A82-0D73-4ADA-893E-19ABC4946B5D}">
      <dgm:prSet/>
      <dgm:spPr/>
      <dgm:t>
        <a:bodyPr/>
        <a:lstStyle/>
        <a:p>
          <a:endParaRPr lang="es-ES" sz="1400"/>
        </a:p>
      </dgm:t>
    </dgm:pt>
    <dgm:pt modelId="{AAEFBA02-449E-4B05-B3D5-C1993BF443A4}" type="sibTrans" cxnId="{21F55A82-0D73-4ADA-893E-19ABC4946B5D}">
      <dgm:prSet/>
      <dgm:spPr/>
      <dgm:t>
        <a:bodyPr/>
        <a:lstStyle/>
        <a:p>
          <a:endParaRPr lang="es-ES" sz="1400"/>
        </a:p>
      </dgm:t>
    </dgm:pt>
    <dgm:pt modelId="{D5C6609E-3DF8-4BCB-A094-AC9CDFFD95F8}" type="pres">
      <dgm:prSet presAssocID="{B6388729-41E4-47B5-BDB9-BB3C078BDAD0}" presName="Name0" presStyleCnt="0">
        <dgm:presLayoutVars>
          <dgm:dir/>
          <dgm:animLvl val="lvl"/>
          <dgm:resizeHandles val="exact"/>
        </dgm:presLayoutVars>
      </dgm:prSet>
      <dgm:spPr/>
    </dgm:pt>
    <dgm:pt modelId="{2574DDAD-260C-49E9-A1DE-6F50BAF17EE6}" type="pres">
      <dgm:prSet presAssocID="{387712FB-BD5C-47A0-95DE-43D5A77CA71D}" presName="compositeNode" presStyleCnt="0">
        <dgm:presLayoutVars>
          <dgm:bulletEnabled val="1"/>
        </dgm:presLayoutVars>
      </dgm:prSet>
      <dgm:spPr/>
    </dgm:pt>
    <dgm:pt modelId="{C9D98D83-1B11-49D3-8947-C91AC6B4497C}" type="pres">
      <dgm:prSet presAssocID="{387712FB-BD5C-47A0-95DE-43D5A77CA71D}" presName="bgRect" presStyleLbl="node1" presStyleIdx="0" presStyleCnt="2" custLinFactNeighborX="-80838" custLinFactNeighborY="-67496"/>
      <dgm:spPr/>
    </dgm:pt>
    <dgm:pt modelId="{F13A2EA6-D75F-4994-AFF6-8C517FF13DB2}" type="pres">
      <dgm:prSet presAssocID="{387712FB-BD5C-47A0-95DE-43D5A77CA71D}" presName="parentNode" presStyleLbl="node1" presStyleIdx="0" presStyleCnt="2">
        <dgm:presLayoutVars>
          <dgm:chMax val="0"/>
          <dgm:bulletEnabled val="1"/>
        </dgm:presLayoutVars>
      </dgm:prSet>
      <dgm:spPr/>
    </dgm:pt>
    <dgm:pt modelId="{B299CA80-2666-40E3-90FA-5BCC61BB958B}" type="pres">
      <dgm:prSet presAssocID="{387712FB-BD5C-47A0-95DE-43D5A77CA71D}" presName="childNode" presStyleLbl="node1" presStyleIdx="0" presStyleCnt="2">
        <dgm:presLayoutVars>
          <dgm:bulletEnabled val="1"/>
        </dgm:presLayoutVars>
      </dgm:prSet>
      <dgm:spPr/>
    </dgm:pt>
    <dgm:pt modelId="{D1F7204C-C5A6-4E36-A521-7DBC657B0038}" type="pres">
      <dgm:prSet presAssocID="{29A208E5-9813-4D0D-B94D-E673B89BA9AF}" presName="hSp" presStyleCnt="0"/>
      <dgm:spPr/>
    </dgm:pt>
    <dgm:pt modelId="{6E028DBF-8487-467E-9733-DC0A00FE59BA}" type="pres">
      <dgm:prSet presAssocID="{29A208E5-9813-4D0D-B94D-E673B89BA9AF}" presName="vProcSp" presStyleCnt="0"/>
      <dgm:spPr/>
    </dgm:pt>
    <dgm:pt modelId="{75E9FEFB-6966-4123-8528-AB680EF2CF11}" type="pres">
      <dgm:prSet presAssocID="{29A208E5-9813-4D0D-B94D-E673B89BA9AF}" presName="vSp1" presStyleCnt="0"/>
      <dgm:spPr/>
    </dgm:pt>
    <dgm:pt modelId="{849C42B8-5BA2-498B-B203-B1240A347670}" type="pres">
      <dgm:prSet presAssocID="{29A208E5-9813-4D0D-B94D-E673B89BA9AF}" presName="simulatedConn" presStyleLbl="solidFgAcc1" presStyleIdx="0" presStyleCnt="1"/>
      <dgm:spPr>
        <a:xfrm rot="5400000">
          <a:off x="1944671" y="508915"/>
          <a:ext cx="111966" cy="288447"/>
        </a:xfrm>
        <a:prstGeom prst="flowChartExtra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0BBFF4C3-BB1D-4964-8351-E0D22CB52AB4}" type="pres">
      <dgm:prSet presAssocID="{29A208E5-9813-4D0D-B94D-E673B89BA9AF}" presName="vSp2" presStyleCnt="0"/>
      <dgm:spPr/>
    </dgm:pt>
    <dgm:pt modelId="{D5D14E29-D715-4E74-AEB4-C8A48C7969D8}" type="pres">
      <dgm:prSet presAssocID="{29A208E5-9813-4D0D-B94D-E673B89BA9AF}" presName="sibTrans" presStyleCnt="0"/>
      <dgm:spPr/>
    </dgm:pt>
    <dgm:pt modelId="{D0C21645-DEE7-4BF4-A429-20443E369854}" type="pres">
      <dgm:prSet presAssocID="{37A677E8-9FA8-4C12-ABB5-C252200F5794}" presName="compositeNode" presStyleCnt="0">
        <dgm:presLayoutVars>
          <dgm:bulletEnabled val="1"/>
        </dgm:presLayoutVars>
      </dgm:prSet>
      <dgm:spPr/>
    </dgm:pt>
    <dgm:pt modelId="{718EFC38-BCBF-4BC2-9808-6D278C466C92}" type="pres">
      <dgm:prSet presAssocID="{37A677E8-9FA8-4C12-ABB5-C252200F5794}" presName="bgRect" presStyleLbl="node1" presStyleIdx="1" presStyleCnt="2"/>
      <dgm:spPr/>
    </dgm:pt>
    <dgm:pt modelId="{B81D79C7-BA3D-4680-8976-BDF60541887C}" type="pres">
      <dgm:prSet presAssocID="{37A677E8-9FA8-4C12-ABB5-C252200F5794}" presName="parentNode" presStyleLbl="node1" presStyleIdx="1" presStyleCnt="2">
        <dgm:presLayoutVars>
          <dgm:chMax val="0"/>
          <dgm:bulletEnabled val="1"/>
        </dgm:presLayoutVars>
      </dgm:prSet>
      <dgm:spPr/>
    </dgm:pt>
    <dgm:pt modelId="{B1FC829F-0C92-43DF-A733-F918C7029392}" type="pres">
      <dgm:prSet presAssocID="{37A677E8-9FA8-4C12-ABB5-C252200F5794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0DAE9A44-0BC0-4B7C-B254-BF63A1281872}" srcId="{387712FB-BD5C-47A0-95DE-43D5A77CA71D}" destId="{D9A3C799-F964-498F-B1FB-222F1E34264E}" srcOrd="0" destOrd="0" parTransId="{5F12AD64-0D86-4B19-9130-E8EF01760995}" sibTransId="{17465AA6-DE72-4734-A013-C2570A337EEF}"/>
    <dgm:cxn modelId="{5FBBFE52-AF4F-45F7-BB54-7C3F17CCF72F}" type="presOf" srcId="{B6388729-41E4-47B5-BDB9-BB3C078BDAD0}" destId="{D5C6609E-3DF8-4BCB-A094-AC9CDFFD95F8}" srcOrd="0" destOrd="0" presId="urn:microsoft.com/office/officeart/2005/8/layout/hProcess7"/>
    <dgm:cxn modelId="{4BE1FF58-2725-43DF-8E4F-53D90802CB5D}" type="presOf" srcId="{387712FB-BD5C-47A0-95DE-43D5A77CA71D}" destId="{C9D98D83-1B11-49D3-8947-C91AC6B4497C}" srcOrd="0" destOrd="0" presId="urn:microsoft.com/office/officeart/2005/8/layout/hProcess7"/>
    <dgm:cxn modelId="{21F55A82-0D73-4ADA-893E-19ABC4946B5D}" srcId="{37A677E8-9FA8-4C12-ABB5-C252200F5794}" destId="{5FFC13A4-0666-4B00-AB17-F8480EB74A54}" srcOrd="0" destOrd="0" parTransId="{D24109AA-9133-4A63-AA69-0B9C30FEFD1A}" sibTransId="{AAEFBA02-449E-4B05-B3D5-C1993BF443A4}"/>
    <dgm:cxn modelId="{8C96FFA6-ECE8-4DA0-981E-B1160C52CFAB}" type="presOf" srcId="{37A677E8-9FA8-4C12-ABB5-C252200F5794}" destId="{718EFC38-BCBF-4BC2-9808-6D278C466C92}" srcOrd="0" destOrd="0" presId="urn:microsoft.com/office/officeart/2005/8/layout/hProcess7"/>
    <dgm:cxn modelId="{9CD39CA9-E8BC-4E01-A6F3-F7D46BDF0E15}" srcId="{B6388729-41E4-47B5-BDB9-BB3C078BDAD0}" destId="{37A677E8-9FA8-4C12-ABB5-C252200F5794}" srcOrd="1" destOrd="0" parTransId="{8A695ABC-A2AD-4D01-B211-7AF67884354F}" sibTransId="{0B23FD4F-CC9F-46A1-A544-EA7D0C960BC5}"/>
    <dgm:cxn modelId="{B356E9BC-8DD7-4701-935F-71560023EFD7}" type="presOf" srcId="{387712FB-BD5C-47A0-95DE-43D5A77CA71D}" destId="{F13A2EA6-D75F-4994-AFF6-8C517FF13DB2}" srcOrd="1" destOrd="0" presId="urn:microsoft.com/office/officeart/2005/8/layout/hProcess7"/>
    <dgm:cxn modelId="{6DD4E1C6-2751-4040-92A6-2718C6A728EE}" type="presOf" srcId="{37A677E8-9FA8-4C12-ABB5-C252200F5794}" destId="{B81D79C7-BA3D-4680-8976-BDF60541887C}" srcOrd="1" destOrd="0" presId="urn:microsoft.com/office/officeart/2005/8/layout/hProcess7"/>
    <dgm:cxn modelId="{E6AD9ADA-DCEC-451C-91BD-BCB599BD0901}" type="presOf" srcId="{5FFC13A4-0666-4B00-AB17-F8480EB74A54}" destId="{B1FC829F-0C92-43DF-A733-F918C7029392}" srcOrd="0" destOrd="0" presId="urn:microsoft.com/office/officeart/2005/8/layout/hProcess7"/>
    <dgm:cxn modelId="{FA7459E5-654E-4478-BF99-8A2492D654F6}" type="presOf" srcId="{D9A3C799-F964-498F-B1FB-222F1E34264E}" destId="{B299CA80-2666-40E3-90FA-5BCC61BB958B}" srcOrd="0" destOrd="0" presId="urn:microsoft.com/office/officeart/2005/8/layout/hProcess7"/>
    <dgm:cxn modelId="{9E24E3FE-2453-4F3F-BC41-8267C6BCBDEE}" srcId="{B6388729-41E4-47B5-BDB9-BB3C078BDAD0}" destId="{387712FB-BD5C-47A0-95DE-43D5A77CA71D}" srcOrd="0" destOrd="0" parTransId="{B8921012-D323-4F36-A0B1-742DCE6D4503}" sibTransId="{29A208E5-9813-4D0D-B94D-E673B89BA9AF}"/>
    <dgm:cxn modelId="{5BF2CFE8-F406-4F6F-8031-24D8682E1435}" type="presParOf" srcId="{D5C6609E-3DF8-4BCB-A094-AC9CDFFD95F8}" destId="{2574DDAD-260C-49E9-A1DE-6F50BAF17EE6}" srcOrd="0" destOrd="0" presId="urn:microsoft.com/office/officeart/2005/8/layout/hProcess7"/>
    <dgm:cxn modelId="{EB8A1BDC-3EE7-4F39-9394-DF525ED09DFE}" type="presParOf" srcId="{2574DDAD-260C-49E9-A1DE-6F50BAF17EE6}" destId="{C9D98D83-1B11-49D3-8947-C91AC6B4497C}" srcOrd="0" destOrd="0" presId="urn:microsoft.com/office/officeart/2005/8/layout/hProcess7"/>
    <dgm:cxn modelId="{9499CEA4-C157-45BE-9826-9998B6D9C866}" type="presParOf" srcId="{2574DDAD-260C-49E9-A1DE-6F50BAF17EE6}" destId="{F13A2EA6-D75F-4994-AFF6-8C517FF13DB2}" srcOrd="1" destOrd="0" presId="urn:microsoft.com/office/officeart/2005/8/layout/hProcess7"/>
    <dgm:cxn modelId="{5D9792F5-434E-4A25-A61C-062A9C23DC17}" type="presParOf" srcId="{2574DDAD-260C-49E9-A1DE-6F50BAF17EE6}" destId="{B299CA80-2666-40E3-90FA-5BCC61BB958B}" srcOrd="2" destOrd="0" presId="urn:microsoft.com/office/officeart/2005/8/layout/hProcess7"/>
    <dgm:cxn modelId="{E28FEDCF-52E7-4BE0-9809-FBBF4B3E0E41}" type="presParOf" srcId="{D5C6609E-3DF8-4BCB-A094-AC9CDFFD95F8}" destId="{D1F7204C-C5A6-4E36-A521-7DBC657B0038}" srcOrd="1" destOrd="0" presId="urn:microsoft.com/office/officeart/2005/8/layout/hProcess7"/>
    <dgm:cxn modelId="{219618EA-4D7D-4913-84CC-404EB7470B8A}" type="presParOf" srcId="{D5C6609E-3DF8-4BCB-A094-AC9CDFFD95F8}" destId="{6E028DBF-8487-467E-9733-DC0A00FE59BA}" srcOrd="2" destOrd="0" presId="urn:microsoft.com/office/officeart/2005/8/layout/hProcess7"/>
    <dgm:cxn modelId="{A6327844-4474-4DFF-B019-9A2DEBD1405E}" type="presParOf" srcId="{6E028DBF-8487-467E-9733-DC0A00FE59BA}" destId="{75E9FEFB-6966-4123-8528-AB680EF2CF11}" srcOrd="0" destOrd="0" presId="urn:microsoft.com/office/officeart/2005/8/layout/hProcess7"/>
    <dgm:cxn modelId="{46B752BB-D57B-48FA-8EC0-F105E148D2DB}" type="presParOf" srcId="{6E028DBF-8487-467E-9733-DC0A00FE59BA}" destId="{849C42B8-5BA2-498B-B203-B1240A347670}" srcOrd="1" destOrd="0" presId="urn:microsoft.com/office/officeart/2005/8/layout/hProcess7"/>
    <dgm:cxn modelId="{ED9D3B48-6253-4C0A-B41F-B38472F1D1F1}" type="presParOf" srcId="{6E028DBF-8487-467E-9733-DC0A00FE59BA}" destId="{0BBFF4C3-BB1D-4964-8351-E0D22CB52AB4}" srcOrd="2" destOrd="0" presId="urn:microsoft.com/office/officeart/2005/8/layout/hProcess7"/>
    <dgm:cxn modelId="{9F8F83E4-8B67-432D-8796-C354B7E036F2}" type="presParOf" srcId="{D5C6609E-3DF8-4BCB-A094-AC9CDFFD95F8}" destId="{D5D14E29-D715-4E74-AEB4-C8A48C7969D8}" srcOrd="3" destOrd="0" presId="urn:microsoft.com/office/officeart/2005/8/layout/hProcess7"/>
    <dgm:cxn modelId="{B5229875-B8BB-4024-AE11-DEA306694E75}" type="presParOf" srcId="{D5C6609E-3DF8-4BCB-A094-AC9CDFFD95F8}" destId="{D0C21645-DEE7-4BF4-A429-20443E369854}" srcOrd="4" destOrd="0" presId="urn:microsoft.com/office/officeart/2005/8/layout/hProcess7"/>
    <dgm:cxn modelId="{EA5FAE27-5B0A-4627-9500-CE7F15E101AD}" type="presParOf" srcId="{D0C21645-DEE7-4BF4-A429-20443E369854}" destId="{718EFC38-BCBF-4BC2-9808-6D278C466C92}" srcOrd="0" destOrd="0" presId="urn:microsoft.com/office/officeart/2005/8/layout/hProcess7"/>
    <dgm:cxn modelId="{C1B69B79-4E5E-4BB7-A37D-2C294AE15F67}" type="presParOf" srcId="{D0C21645-DEE7-4BF4-A429-20443E369854}" destId="{B81D79C7-BA3D-4680-8976-BDF60541887C}" srcOrd="1" destOrd="0" presId="urn:microsoft.com/office/officeart/2005/8/layout/hProcess7"/>
    <dgm:cxn modelId="{C9E085BF-EE1F-452D-B0A2-1A1899B0BF17}" type="presParOf" srcId="{D0C21645-DEE7-4BF4-A429-20443E369854}" destId="{B1FC829F-0C92-43DF-A733-F918C7029392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3C259-F281-4637-80C5-37AA4D166C45}">
      <dsp:nvSpPr>
        <dsp:cNvPr id="0" name=""/>
        <dsp:cNvSpPr/>
      </dsp:nvSpPr>
      <dsp:spPr>
        <a:xfrm>
          <a:off x="0" y="644542"/>
          <a:ext cx="4705894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E55247-F1F0-45C0-90BC-57C9A7763F52}">
      <dsp:nvSpPr>
        <dsp:cNvPr id="0" name=""/>
        <dsp:cNvSpPr/>
      </dsp:nvSpPr>
      <dsp:spPr>
        <a:xfrm>
          <a:off x="232077" y="50102"/>
          <a:ext cx="4470876" cy="84535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4510" tIns="0" rIns="124510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/>
            <a:t> Aumento del 2.23 % con respecto al año anterior, 14.823,58 Toneladas de más.</a:t>
          </a:r>
          <a:endParaRPr lang="es-ES" sz="1600" kern="1200" dirty="0"/>
        </a:p>
      </dsp:txBody>
      <dsp:txXfrm>
        <a:off x="273344" y="91369"/>
        <a:ext cx="4388342" cy="762825"/>
      </dsp:txXfrm>
    </dsp:sp>
    <dsp:sp modelId="{9DC6ADD9-FE8D-4C46-8486-49BF6A72B927}">
      <dsp:nvSpPr>
        <dsp:cNvPr id="0" name=""/>
        <dsp:cNvSpPr/>
      </dsp:nvSpPr>
      <dsp:spPr>
        <a:xfrm>
          <a:off x="0" y="2052913"/>
          <a:ext cx="4705894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AAEAAA-966E-405F-96A4-6810AB3FC7AE}">
      <dsp:nvSpPr>
        <dsp:cNvPr id="0" name=""/>
        <dsp:cNvSpPr/>
      </dsp:nvSpPr>
      <dsp:spPr>
        <a:xfrm>
          <a:off x="232996" y="1164742"/>
          <a:ext cx="4472436" cy="1139091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4510" tIns="0" rIns="124510" bIns="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- Implementación de nuevas metodologías de recolección por los tipos de residuos que genera la ciudad - (Residuos Voluminosos)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-  Crecimiento Poblacional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-   Pluviosidad </a:t>
          </a:r>
        </a:p>
      </dsp:txBody>
      <dsp:txXfrm>
        <a:off x="288602" y="1220348"/>
        <a:ext cx="4361224" cy="10278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7CB4B-E497-4FE7-A23C-7B678B2E2DD6}">
      <dsp:nvSpPr>
        <dsp:cNvPr id="0" name=""/>
        <dsp:cNvSpPr/>
      </dsp:nvSpPr>
      <dsp:spPr>
        <a:xfrm>
          <a:off x="0" y="446960"/>
          <a:ext cx="4774512" cy="133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E3254FC-E431-41C2-BF4A-7CF1D29D95DD}">
      <dsp:nvSpPr>
        <dsp:cNvPr id="0" name=""/>
        <dsp:cNvSpPr/>
      </dsp:nvSpPr>
      <dsp:spPr>
        <a:xfrm>
          <a:off x="223945" y="111268"/>
          <a:ext cx="4550566" cy="121178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6326" tIns="0" rIns="126326" bIns="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latin typeface="+mn-lt"/>
            </a:rPr>
            <a:t>En el año 2019 se rediseñaron 313 </a:t>
          </a:r>
          <a:r>
            <a:rPr lang="es-MX" sz="1800" b="1" kern="1200" dirty="0" err="1">
              <a:latin typeface="+mn-lt"/>
            </a:rPr>
            <a:t>microrrutas</a:t>
          </a:r>
          <a:r>
            <a:rPr lang="es-MX" sz="1800" b="1" kern="1200" dirty="0">
              <a:latin typeface="+mn-lt"/>
            </a:rPr>
            <a:t> de Barrido manual y 7 </a:t>
          </a:r>
          <a:r>
            <a:rPr lang="es-MX" sz="1800" b="1" kern="1200" dirty="0" err="1">
              <a:latin typeface="+mn-lt"/>
            </a:rPr>
            <a:t>microrrutas</a:t>
          </a:r>
          <a:r>
            <a:rPr lang="es-MX" sz="1800" b="1" kern="1200" dirty="0">
              <a:latin typeface="+mn-lt"/>
            </a:rPr>
            <a:t> de Barrido Mecánico y se adicionaron 57 </a:t>
          </a:r>
          <a:r>
            <a:rPr lang="es-MX" sz="1800" b="1" kern="1200" dirty="0" err="1">
              <a:latin typeface="+mn-lt"/>
            </a:rPr>
            <a:t>microrrutas</a:t>
          </a:r>
          <a:endParaRPr lang="es-ES" sz="1800" b="1" kern="1200" dirty="0">
            <a:latin typeface="+mn-lt"/>
          </a:endParaRPr>
        </a:p>
      </dsp:txBody>
      <dsp:txXfrm>
        <a:off x="283099" y="170422"/>
        <a:ext cx="4432258" cy="1093475"/>
      </dsp:txXfrm>
    </dsp:sp>
    <dsp:sp modelId="{A693BAAF-E218-4007-89AA-7A4E571BEE40}">
      <dsp:nvSpPr>
        <dsp:cNvPr id="0" name=""/>
        <dsp:cNvSpPr/>
      </dsp:nvSpPr>
      <dsp:spPr>
        <a:xfrm>
          <a:off x="0" y="2245963"/>
          <a:ext cx="4774512" cy="133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422C65-1E59-459A-8B35-FB7309748510}">
      <dsp:nvSpPr>
        <dsp:cNvPr id="0" name=""/>
        <dsp:cNvSpPr/>
      </dsp:nvSpPr>
      <dsp:spPr>
        <a:xfrm>
          <a:off x="227302" y="2068760"/>
          <a:ext cx="4546039" cy="95948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6326" tIns="0" rIns="126326" bIns="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latin typeface="+mn-lt"/>
            </a:rPr>
            <a:t>Para diciembre de 2019 se contaron con 1.841 </a:t>
          </a:r>
          <a:r>
            <a:rPr lang="es-MX" sz="1800" b="1" kern="1200" dirty="0" err="1">
              <a:latin typeface="+mn-lt"/>
            </a:rPr>
            <a:t>Microrrutas</a:t>
          </a:r>
          <a:r>
            <a:rPr lang="es-MX" sz="1800" b="1" kern="1200" dirty="0">
              <a:latin typeface="+mn-lt"/>
            </a:rPr>
            <a:t> de barrido manual y mecánico.</a:t>
          </a:r>
          <a:endParaRPr lang="es-ES" sz="1800" b="1" kern="1200" dirty="0">
            <a:latin typeface="+mn-lt"/>
          </a:endParaRPr>
        </a:p>
      </dsp:txBody>
      <dsp:txXfrm>
        <a:off x="274140" y="2115598"/>
        <a:ext cx="4452363" cy="8658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458231-D87F-4E70-9C23-08F2E69500EA}">
      <dsp:nvSpPr>
        <dsp:cNvPr id="0" name=""/>
        <dsp:cNvSpPr/>
      </dsp:nvSpPr>
      <dsp:spPr>
        <a:xfrm>
          <a:off x="550058" y="505377"/>
          <a:ext cx="2199958" cy="1923040"/>
        </a:xfrm>
        <a:prstGeom prst="rightArrow">
          <a:avLst>
            <a:gd name="adj1" fmla="val 70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17145" rIns="3429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63.462</a:t>
          </a:r>
        </a:p>
      </dsp:txBody>
      <dsp:txXfrm>
        <a:off x="1100048" y="793833"/>
        <a:ext cx="1072479" cy="1346128"/>
      </dsp:txXfrm>
    </dsp:sp>
    <dsp:sp modelId="{25AF8FF6-4B25-4D08-A7B9-CC3A5595F25A}">
      <dsp:nvSpPr>
        <dsp:cNvPr id="0" name=""/>
        <dsp:cNvSpPr/>
      </dsp:nvSpPr>
      <dsp:spPr>
        <a:xfrm>
          <a:off x="68" y="916907"/>
          <a:ext cx="1099979" cy="10999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2018</a:t>
          </a:r>
        </a:p>
      </dsp:txBody>
      <dsp:txXfrm>
        <a:off x="161156" y="1077995"/>
        <a:ext cx="777803" cy="777803"/>
      </dsp:txXfrm>
    </dsp:sp>
    <dsp:sp modelId="{ED2B8825-CA62-4690-A883-9A7514B00F2A}">
      <dsp:nvSpPr>
        <dsp:cNvPr id="0" name=""/>
        <dsp:cNvSpPr/>
      </dsp:nvSpPr>
      <dsp:spPr>
        <a:xfrm>
          <a:off x="3437503" y="505377"/>
          <a:ext cx="2199958" cy="1923040"/>
        </a:xfrm>
        <a:prstGeom prst="rightArrow">
          <a:avLst>
            <a:gd name="adj1" fmla="val 70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17145" rIns="3429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64.139</a:t>
          </a:r>
        </a:p>
      </dsp:txBody>
      <dsp:txXfrm>
        <a:off x="3987493" y="793833"/>
        <a:ext cx="1072479" cy="1346128"/>
      </dsp:txXfrm>
    </dsp:sp>
    <dsp:sp modelId="{FDAB9F75-59DB-47E1-AC3A-A0B13324E61C}">
      <dsp:nvSpPr>
        <dsp:cNvPr id="0" name=""/>
        <dsp:cNvSpPr/>
      </dsp:nvSpPr>
      <dsp:spPr>
        <a:xfrm>
          <a:off x="2887514" y="916907"/>
          <a:ext cx="1099979" cy="10999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2019</a:t>
          </a:r>
        </a:p>
      </dsp:txBody>
      <dsp:txXfrm>
        <a:off x="3048602" y="1077995"/>
        <a:ext cx="777803" cy="7778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D98D83-1B11-49D3-8947-C91AC6B4497C}">
      <dsp:nvSpPr>
        <dsp:cNvPr id="0" name=""/>
        <dsp:cNvSpPr/>
      </dsp:nvSpPr>
      <dsp:spPr>
        <a:xfrm>
          <a:off x="0" y="0"/>
          <a:ext cx="1922980" cy="762000"/>
        </a:xfrm>
        <a:prstGeom prst="roundRect">
          <a:avLst>
            <a:gd name="adj" fmla="val 5000"/>
          </a:avLst>
        </a:prstGeom>
        <a:solidFill>
          <a:srgbClr val="0080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80010" bIns="0" numCol="1" spcCol="1270" anchor="t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2018</a:t>
          </a:r>
        </a:p>
      </dsp:txBody>
      <dsp:txXfrm rot="16200000">
        <a:off x="-114489" y="125753"/>
        <a:ext cx="613576" cy="373332"/>
      </dsp:txXfrm>
    </dsp:sp>
    <dsp:sp modelId="{B299CA80-2666-40E3-90FA-5BCC61BB958B}">
      <dsp:nvSpPr>
        <dsp:cNvPr id="0" name=""/>
        <dsp:cNvSpPr/>
      </dsp:nvSpPr>
      <dsp:spPr>
        <a:xfrm>
          <a:off x="384596" y="0"/>
          <a:ext cx="1432620" cy="76200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0876" rIns="0" bIns="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2.360</a:t>
          </a:r>
        </a:p>
      </dsp:txBody>
      <dsp:txXfrm>
        <a:off x="384596" y="0"/>
        <a:ext cx="1432620" cy="762000"/>
      </dsp:txXfrm>
    </dsp:sp>
    <dsp:sp modelId="{718EFC38-BCBF-4BC2-9808-6D278C466C92}">
      <dsp:nvSpPr>
        <dsp:cNvPr id="0" name=""/>
        <dsp:cNvSpPr/>
      </dsp:nvSpPr>
      <dsp:spPr>
        <a:xfrm>
          <a:off x="1991039" y="0"/>
          <a:ext cx="1922980" cy="762000"/>
        </a:xfrm>
        <a:prstGeom prst="roundRect">
          <a:avLst>
            <a:gd name="adj" fmla="val 5000"/>
          </a:avLst>
        </a:prstGeom>
        <a:solidFill>
          <a:srgbClr val="F79646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80010" bIns="0" numCol="1" spcCol="1270" anchor="t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2019</a:t>
          </a:r>
        </a:p>
      </dsp:txBody>
      <dsp:txXfrm rot="16200000">
        <a:off x="1876549" y="125753"/>
        <a:ext cx="613576" cy="373332"/>
      </dsp:txXfrm>
    </dsp:sp>
    <dsp:sp modelId="{849C42B8-5BA2-498B-B203-B1240A347670}">
      <dsp:nvSpPr>
        <dsp:cNvPr id="0" name=""/>
        <dsp:cNvSpPr/>
      </dsp:nvSpPr>
      <dsp:spPr>
        <a:xfrm rot="5400000">
          <a:off x="1944671" y="508915"/>
          <a:ext cx="111966" cy="288447"/>
        </a:xfrm>
        <a:prstGeom prst="flowChartExtra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FC829F-0C92-43DF-A733-F918C7029392}">
      <dsp:nvSpPr>
        <dsp:cNvPr id="0" name=""/>
        <dsp:cNvSpPr/>
      </dsp:nvSpPr>
      <dsp:spPr>
        <a:xfrm>
          <a:off x="2375635" y="0"/>
          <a:ext cx="1432620" cy="76200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0876" rIns="0" bIns="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1.9958</a:t>
          </a:r>
        </a:p>
      </dsp:txBody>
      <dsp:txXfrm>
        <a:off x="2375635" y="0"/>
        <a:ext cx="1432620" cy="762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F50AE-E296-4306-AEF8-2593F6DDB3B3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19D51-7224-4B6B-A6C7-1DAC9194B0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5517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/>
              <a:t>En el mes de noviembre 2019, se realizó un ajuste de las cifras de todo el año, de acuerdo con los pesos de báscula.</a:t>
            </a:r>
          </a:p>
          <a:p>
            <a:endParaRPr lang="es-CO" dirty="0"/>
          </a:p>
          <a:p>
            <a:r>
              <a:rPr lang="es-MX" dirty="0"/>
              <a:t>En el mes de diciembre se ve un aumento de 3.8% con respecto al mismo periodo del año anterior, esto se puede explicar por tres razones:</a:t>
            </a:r>
          </a:p>
          <a:p>
            <a:endParaRPr lang="es-MX" dirty="0"/>
          </a:p>
          <a:p>
            <a:r>
              <a:rPr lang="es-MX" dirty="0"/>
              <a:t>1. El turismo en Medellín en el mes de diciembre según la pagina SITUR incrementó con respecto al mismo mes del año anterior en 31%, donde Medellín tuvo en Dic de 2019,  2.470 Turistas aproximadamente entre extranjeros y nacionales, que presiono al alza en la generación de residuos.</a:t>
            </a:r>
          </a:p>
          <a:p>
            <a:r>
              <a:rPr lang="es-MX" dirty="0"/>
              <a:t>2. La crisis venezolana ha </a:t>
            </a:r>
            <a:r>
              <a:rPr lang="es-MX" dirty="0" err="1"/>
              <a:t>traido</a:t>
            </a:r>
            <a:r>
              <a:rPr lang="es-MX" dirty="0"/>
              <a:t> gran parte de su población a Colombia,  según el censo con corte al mes de septiembre, Medellín alberga a 74.816 Venezolanos, lo que impacta en la generación de residuos. </a:t>
            </a:r>
          </a:p>
          <a:p>
            <a:r>
              <a:rPr lang="es-MX" dirty="0"/>
              <a:t>3. Se debe tener en cuenta adicionalmente, que el mes de Diciembre es de alto consumo para toda la población por las festividades, generando así un incremento en la producción de residuos.</a:t>
            </a:r>
          </a:p>
          <a:p>
            <a:endParaRPr lang="es-MX" dirty="0"/>
          </a:p>
          <a:p>
            <a:r>
              <a:rPr lang="es-MX" dirty="0"/>
              <a:t>Con base a lo anterior se entiende el crecimiento en 2.207,61 Toneladas de más en este mes de Diciembre.</a:t>
            </a:r>
          </a:p>
          <a:p>
            <a:endParaRPr lang="es-CO" dirty="0"/>
          </a:p>
          <a:p>
            <a:endParaRPr lang="es-CO" dirty="0"/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53378D-D003-47F7-92B5-A77B640729E8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7619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dirty="0"/>
              <a:t>92% de los Km ejecutados corresponden</a:t>
            </a:r>
            <a:r>
              <a:rPr lang="es-CO" baseline="0" dirty="0"/>
              <a:t> a barrido Manual y el 8% de los Km a barrido mecánico.</a:t>
            </a: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53378D-D003-47F7-92B5-A77B640729E8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5488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/>
              <a:t>Promedio</a:t>
            </a:r>
            <a:r>
              <a:rPr lang="es-CO" baseline="0" dirty="0"/>
              <a:t> mensual de servicios : 5.310</a:t>
            </a:r>
          </a:p>
          <a:p>
            <a:endParaRPr lang="es-CO" baseline="0" dirty="0"/>
          </a:p>
          <a:p>
            <a:r>
              <a:rPr lang="es-MX" baseline="0" dirty="0"/>
              <a:t>Mejoras en la planificación del servicio para atender la demanda vigente del servicio público de aseo.</a:t>
            </a:r>
          </a:p>
          <a:p>
            <a:pPr algn="ctr"/>
            <a:endParaRPr lang="es-CO" dirty="0"/>
          </a:p>
          <a:p>
            <a:r>
              <a:rPr lang="es-MX" dirty="0"/>
              <a:t>En la zona 1 se incluye 1 ruta de </a:t>
            </a:r>
            <a:r>
              <a:rPr lang="es-MX" dirty="0" err="1"/>
              <a:t>metroplus</a:t>
            </a:r>
            <a:r>
              <a:rPr lang="es-MX" dirty="0"/>
              <a:t> de frecuencia 6 veces/semana, en la zona 4 se incrementaron 6 </a:t>
            </a:r>
            <a:r>
              <a:rPr lang="es-MX" dirty="0" err="1"/>
              <a:t>microrutas</a:t>
            </a:r>
            <a:r>
              <a:rPr lang="es-MX" dirty="0"/>
              <a:t> de frecuencia 2 veces/semana, en la zona 5 se incremento ruta que sale en la tarde a </a:t>
            </a:r>
            <a:r>
              <a:rPr lang="es-MX" dirty="0" err="1"/>
              <a:t>vias</a:t>
            </a:r>
            <a:r>
              <a:rPr lang="es-MX" dirty="0"/>
              <a:t> </a:t>
            </a:r>
            <a:r>
              <a:rPr lang="es-MX" dirty="0" err="1"/>
              <a:t>ppales</a:t>
            </a:r>
            <a:r>
              <a:rPr lang="es-MX" dirty="0"/>
              <a:t> frecuencia 6 veces/semana.</a:t>
            </a: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53378D-D003-47F7-92B5-A77B640729E8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749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/>
              <a:t>2018 – 2.453</a:t>
            </a:r>
          </a:p>
          <a:p>
            <a:r>
              <a:rPr lang="es-CO" dirty="0"/>
              <a:t>2019</a:t>
            </a:r>
            <a:r>
              <a:rPr lang="es-CO" baseline="0" dirty="0"/>
              <a:t> – 2.012</a:t>
            </a:r>
          </a:p>
          <a:p>
            <a:r>
              <a:rPr lang="es-CO" baseline="0" dirty="0"/>
              <a:t>Variación – 17.98% menos 441 quejas</a:t>
            </a:r>
          </a:p>
          <a:p>
            <a:endParaRPr lang="es-CO" baseline="0" dirty="0"/>
          </a:p>
          <a:p>
            <a:r>
              <a:rPr lang="es-MX" baseline="0" dirty="0"/>
              <a:t>En la vigencia 2019, se presentaron un total de 2.012 quejas en el servicio de aseo. El 62% que equivalen a 1.252 quejas corresponden a la actividad de servicio de Barrido y recolección de las bolsas de barrido. El 10.14% a quejas administrativas,  9.69%a la actividad de recolección de residuos ordinarios, 3.93%% que equivalen a 79 quejas relacionadas con las actividades de corte y poda y las demás que suman un total de 235 quejas (12%)  están relacionadas con actividades como evacuación de canastillas, negativa en la prestación de servicios especiales, recolección de residuos hospitalarios, entre otros.</a:t>
            </a:r>
          </a:p>
          <a:p>
            <a:endParaRPr lang="es-MX" baseline="0" dirty="0"/>
          </a:p>
          <a:p>
            <a:r>
              <a:rPr lang="es-MX" baseline="0" dirty="0"/>
              <a:t>Del total de las quejas interpuestas por los usuarios, fueron tramitadas un total de 1.995 quejas, lo que representa el 99.16%.</a:t>
            </a:r>
          </a:p>
          <a:p>
            <a:endParaRPr lang="es-MX" baseline="0" dirty="0"/>
          </a:p>
          <a:p>
            <a:r>
              <a:rPr lang="es-MX" baseline="0" dirty="0"/>
              <a:t>Comparativamente con el año 2018, se presenta una disminución del 17.98%, siendo las quejas asociadas con el servicio de recolección las que presentan una mayor variación, pues bajaron un 63% con respecto al año anterior, </a:t>
            </a:r>
            <a:r>
              <a:rPr lang="es-MX" baseline="0" dirty="0" err="1"/>
              <a:t>ésto</a:t>
            </a:r>
            <a:r>
              <a:rPr lang="es-MX" baseline="0" dirty="0"/>
              <a:t> debido a las acciones tomadas desde el área operaciones de aseo. En su orden disminuyeron las quejas asociadas a Negativa en la prestación de servicios especiales (59%) y el aumento en Quejas administrativas con un 50%.</a:t>
            </a: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53378D-D003-47F7-92B5-A77B640729E8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307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8880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6973-9E97-465A-9C52-F8764EF25BEB}" type="datetimeFigureOut">
              <a:rPr lang="es-CO" smtClean="0"/>
              <a:t>9/09/2020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2C3B-7B17-40A2-9FDA-97380346D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633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6973-9E97-465A-9C52-F8764EF25BEB}" type="datetimeFigureOut">
              <a:rPr lang="es-CO" smtClean="0"/>
              <a:t>9/09/2020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2C3B-7B17-40A2-9FDA-97380346D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189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439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6973-9E97-465A-9C52-F8764EF25BEB}" type="datetimeFigureOut">
              <a:rPr lang="es-CO" smtClean="0"/>
              <a:t>9/09/2020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2C3B-7B17-40A2-9FDA-97380346D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816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956345" cy="728794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6973-9E97-465A-9C52-F8764EF25BEB}" type="datetimeFigureOut">
              <a:rPr lang="es-CO" smtClean="0"/>
              <a:t>9/09/2020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2C3B-7B17-40A2-9FDA-97380346D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468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6973-9E97-465A-9C52-F8764EF25BEB}" type="datetimeFigureOut">
              <a:rPr lang="es-CO" smtClean="0"/>
              <a:t>9/09/2020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2C3B-7B17-40A2-9FDA-97380346D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275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6973-9E97-465A-9C52-F8764EF25BEB}" type="datetimeFigureOut">
              <a:rPr lang="es-CO" smtClean="0"/>
              <a:t>9/09/2020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2C3B-7B17-40A2-9FDA-97380346D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3963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6973-9E97-465A-9C52-F8764EF25BEB}" type="datetimeFigureOut">
              <a:rPr lang="es-CO" smtClean="0"/>
              <a:t>9/09/2020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2C3B-7B17-40A2-9FDA-97380346D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4455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6973-9E97-465A-9C52-F8764EF25BEB}" type="datetimeFigureOut">
              <a:rPr lang="es-CO" smtClean="0"/>
              <a:t>9/09/2020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2C3B-7B17-40A2-9FDA-97380346D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901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6973-9E97-465A-9C52-F8764EF25BEB}" type="datetimeFigureOut">
              <a:rPr lang="es-CO" smtClean="0"/>
              <a:t>9/09/2020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2C3B-7B17-40A2-9FDA-97380346D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700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6973-9E97-465A-9C52-F8764EF25BEB}" type="datetimeFigureOut">
              <a:rPr lang="es-CO" smtClean="0"/>
              <a:t>9/09/2020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02C3B-7B17-40A2-9FDA-97380346D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894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8"/>
          <p:cNvSpPr>
            <a:spLocks noChangeArrowheads="1"/>
          </p:cNvSpPr>
          <p:nvPr/>
        </p:nvSpPr>
        <p:spPr bwMode="auto">
          <a:xfrm>
            <a:off x="405999" y="149578"/>
            <a:ext cx="5288049" cy="595497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algn="ctr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UNIVERSALIZACION</a:t>
            </a:r>
          </a:p>
        </p:txBody>
      </p:sp>
      <p:cxnSp>
        <p:nvCxnSpPr>
          <p:cNvPr id="38" name="Conector recto 37"/>
          <p:cNvCxnSpPr/>
          <p:nvPr/>
        </p:nvCxnSpPr>
        <p:spPr>
          <a:xfrm>
            <a:off x="166255" y="938726"/>
            <a:ext cx="11845636" cy="2770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7325626" y="2056044"/>
            <a:ext cx="468626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COMPARATIVO 2018 - 2019</a:t>
            </a:r>
          </a:p>
        </p:txBody>
      </p:sp>
      <p:sp>
        <p:nvSpPr>
          <p:cNvPr id="45" name="107 Pentágono">
            <a:hlinkClick r:id="" action="ppaction://noaction"/>
            <a:extLst>
              <a:ext uri="{FF2B5EF4-FFF2-40B4-BE49-F238E27FC236}">
                <a16:creationId xmlns:a16="http://schemas.microsoft.com/office/drawing/2014/main" id="{85DD9EFB-18D1-4B60-A0C8-4E29F56700A6}"/>
              </a:ext>
            </a:extLst>
          </p:cNvPr>
          <p:cNvSpPr/>
          <p:nvPr/>
        </p:nvSpPr>
        <p:spPr>
          <a:xfrm rot="16200000">
            <a:off x="-2266837" y="3551043"/>
            <a:ext cx="5345672" cy="499635"/>
          </a:xfrm>
          <a:prstGeom prst="homePlate">
            <a:avLst>
              <a:gd name="adj" fmla="val 17677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algn="ctr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Clientes  y  Mercados</a:t>
            </a:r>
          </a:p>
        </p:txBody>
      </p:sp>
      <p:sp>
        <p:nvSpPr>
          <p:cNvPr id="49" name="Rectángulo 48"/>
          <p:cNvSpPr/>
          <p:nvPr/>
        </p:nvSpPr>
        <p:spPr>
          <a:xfrm>
            <a:off x="8568535" y="120049"/>
            <a:ext cx="3581430" cy="8463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/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CUMPLIMIENTO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900" b="1" i="0" u="none" strike="noStrike" kern="1200" cap="none" spc="0" normalizeH="0" baseline="0" noProof="0" dirty="0">
              <a:ln/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/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99.87% - Con respecto a la meta</a:t>
            </a:r>
          </a:p>
        </p:txBody>
      </p:sp>
      <p:graphicFrame>
        <p:nvGraphicFramePr>
          <p:cNvPr id="4" name="Diagrama 3"/>
          <p:cNvGraphicFramePr/>
          <p:nvPr/>
        </p:nvGraphicFramePr>
        <p:xfrm>
          <a:off x="1159330" y="966435"/>
          <a:ext cx="4705894" cy="2531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/>
        </p:nvGraphicFramePr>
        <p:xfrm>
          <a:off x="8287046" y="1056515"/>
          <a:ext cx="3673110" cy="872490"/>
        </p:xfrm>
        <a:graphic>
          <a:graphicData uri="http://schemas.openxmlformats.org/drawingml/2006/table">
            <a:tbl>
              <a:tblPr/>
              <a:tblGrid>
                <a:gridCol w="1924010">
                  <a:extLst>
                    <a:ext uri="{9D8B030D-6E8A-4147-A177-3AD203B41FA5}">
                      <a16:colId xmlns:a16="http://schemas.microsoft.com/office/drawing/2014/main" val="2217357128"/>
                    </a:ext>
                  </a:extLst>
                </a:gridCol>
                <a:gridCol w="1749100">
                  <a:extLst>
                    <a:ext uri="{9D8B030D-6E8A-4147-A177-3AD203B41FA5}">
                      <a16:colId xmlns:a16="http://schemas.microsoft.com/office/drawing/2014/main" val="273859665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Acumulado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5695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588499"/>
                  </a:ext>
                </a:extLst>
              </a:tr>
            </a:tbl>
          </a:graphicData>
        </a:graphic>
      </p:graphicFrame>
      <p:sp>
        <p:nvSpPr>
          <p:cNvPr id="12" name="Rectángulo redondeado 11"/>
          <p:cNvSpPr/>
          <p:nvPr/>
        </p:nvSpPr>
        <p:spPr>
          <a:xfrm>
            <a:off x="10319655" y="1568008"/>
            <a:ext cx="1659577" cy="360997"/>
          </a:xfrm>
          <a:prstGeom prst="round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99.28%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E551CF5-737E-4A11-9917-7B08706406FA}"/>
              </a:ext>
            </a:extLst>
          </p:cNvPr>
          <p:cNvSpPr txBox="1"/>
          <p:nvPr/>
        </p:nvSpPr>
        <p:spPr>
          <a:xfrm>
            <a:off x="938939" y="6319808"/>
            <a:ext cx="4926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Nota: Se hicieron ajustes en los pesos, de acuerdo con la báscula.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8029F2B-FC4B-4129-BB66-D9FEA96F9728}"/>
              </a:ext>
            </a:extLst>
          </p:cNvPr>
          <p:cNvGraphicFramePr>
            <a:graphicFrameLocks noGrp="1"/>
          </p:cNvGraphicFramePr>
          <p:nvPr/>
        </p:nvGraphicFramePr>
        <p:xfrm>
          <a:off x="6442853" y="5191885"/>
          <a:ext cx="2125682" cy="609600"/>
        </p:xfrm>
        <a:graphic>
          <a:graphicData uri="http://schemas.openxmlformats.org/drawingml/2006/table">
            <a:tbl>
              <a:tblPr/>
              <a:tblGrid>
                <a:gridCol w="1062841">
                  <a:extLst>
                    <a:ext uri="{9D8B030D-6E8A-4147-A177-3AD203B41FA5}">
                      <a16:colId xmlns:a16="http://schemas.microsoft.com/office/drawing/2014/main" val="1749882113"/>
                    </a:ext>
                  </a:extLst>
                </a:gridCol>
                <a:gridCol w="1062841">
                  <a:extLst>
                    <a:ext uri="{9D8B030D-6E8A-4147-A177-3AD203B41FA5}">
                      <a16:colId xmlns:a16="http://schemas.microsoft.com/office/drawing/2014/main" val="3124580604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780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664,315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679.138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724977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A76F70E5-AD5D-46BF-BDDD-4BE0750F99DD}"/>
              </a:ext>
            </a:extLst>
          </p:cNvPr>
          <p:cNvGraphicFramePr>
            <a:graphicFrameLocks noGrp="1"/>
          </p:cNvGraphicFramePr>
          <p:nvPr/>
        </p:nvGraphicFramePr>
        <p:xfrm>
          <a:off x="1358053" y="3667133"/>
          <a:ext cx="4088056" cy="2531110"/>
        </p:xfrm>
        <a:graphic>
          <a:graphicData uri="http://schemas.openxmlformats.org/drawingml/2006/table">
            <a:tbl>
              <a:tblPr/>
              <a:tblGrid>
                <a:gridCol w="847893">
                  <a:extLst>
                    <a:ext uri="{9D8B030D-6E8A-4147-A177-3AD203B41FA5}">
                      <a16:colId xmlns:a16="http://schemas.microsoft.com/office/drawing/2014/main" val="4150711289"/>
                    </a:ext>
                  </a:extLst>
                </a:gridCol>
                <a:gridCol w="1120430">
                  <a:extLst>
                    <a:ext uri="{9D8B030D-6E8A-4147-A177-3AD203B41FA5}">
                      <a16:colId xmlns:a16="http://schemas.microsoft.com/office/drawing/2014/main" val="3190871211"/>
                    </a:ext>
                  </a:extLst>
                </a:gridCol>
                <a:gridCol w="1196135">
                  <a:extLst>
                    <a:ext uri="{9D8B030D-6E8A-4147-A177-3AD203B41FA5}">
                      <a16:colId xmlns:a16="http://schemas.microsoft.com/office/drawing/2014/main" val="1122948535"/>
                    </a:ext>
                  </a:extLst>
                </a:gridCol>
                <a:gridCol w="923598">
                  <a:extLst>
                    <a:ext uri="{9D8B030D-6E8A-4147-A177-3AD203B41FA5}">
                      <a16:colId xmlns:a16="http://schemas.microsoft.com/office/drawing/2014/main" val="11844954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TONELADAS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Semestre I -2019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Semestre II - 2019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83415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Medellín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329,854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341,536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671,390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837263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Bello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269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530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485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Barbosa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754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781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1,535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14096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Itagui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2,059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2,132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4,190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22975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Caldas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63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66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129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06959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Envigado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14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87659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Estrella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90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94729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Copacabana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224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455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06889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Sabaneta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157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162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32663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Girardota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190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662319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333,661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345,478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679,139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464663"/>
                  </a:ext>
                </a:extLst>
              </a:tr>
            </a:tbl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D4EDD324-F767-49B8-8427-817F5C64926F}"/>
              </a:ext>
            </a:extLst>
          </p:cNvPr>
          <p:cNvGraphicFramePr>
            <a:graphicFrameLocks/>
          </p:cNvGraphicFramePr>
          <p:nvPr/>
        </p:nvGraphicFramePr>
        <p:xfrm>
          <a:off x="5937337" y="2567836"/>
          <a:ext cx="5975131" cy="2510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555683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28"/>
          <p:cNvSpPr>
            <a:spLocks noChangeArrowheads="1"/>
          </p:cNvSpPr>
          <p:nvPr/>
        </p:nvSpPr>
        <p:spPr bwMode="auto">
          <a:xfrm>
            <a:off x="655815" y="216962"/>
            <a:ext cx="5574508" cy="462407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algn="ctr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CONTINUIDAD BARRIDO Y LIMPIEZA</a:t>
            </a:r>
          </a:p>
        </p:txBody>
      </p:sp>
      <p:cxnSp>
        <p:nvCxnSpPr>
          <p:cNvPr id="40" name="Conector recto 39"/>
          <p:cNvCxnSpPr/>
          <p:nvPr/>
        </p:nvCxnSpPr>
        <p:spPr>
          <a:xfrm>
            <a:off x="166255" y="903961"/>
            <a:ext cx="11845636" cy="2770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2557220" y="4314279"/>
            <a:ext cx="410972" cy="126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10008245" y="3547890"/>
            <a:ext cx="2311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2" name="Rectángulo redondeado 1"/>
          <p:cNvSpPr/>
          <p:nvPr/>
        </p:nvSpPr>
        <p:spPr>
          <a:xfrm>
            <a:off x="867906" y="1156262"/>
            <a:ext cx="5399274" cy="12515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el año 2019 se barrieron 42.258,57 Km más que el año 2018, lo que representa un crecimiento del 2.83% con respecto al año anterior.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8085443" y="39674"/>
            <a:ext cx="4076758" cy="9694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/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CUMPLIMIENTO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900" b="1" i="0" u="none" strike="noStrike" kern="1200" cap="none" spc="0" normalizeH="0" baseline="0" noProof="0" dirty="0">
              <a:ln/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/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100.03%</a:t>
            </a:r>
            <a:r>
              <a:rPr kumimoji="0" lang="es-ES" sz="2000" b="1" i="0" u="none" strike="noStrike" kern="1200" cap="none" spc="0" normalizeH="0" baseline="0" noProof="0" dirty="0">
                <a:ln/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Con respecto a la meta</a:t>
            </a:r>
          </a:p>
        </p:txBody>
      </p:sp>
      <p:sp>
        <p:nvSpPr>
          <p:cNvPr id="16" name="107 Pentágono">
            <a:hlinkClick r:id="" action="ppaction://noaction"/>
            <a:extLst>
              <a:ext uri="{FF2B5EF4-FFF2-40B4-BE49-F238E27FC236}">
                <a16:creationId xmlns:a16="http://schemas.microsoft.com/office/drawing/2014/main" id="{85DD9EFB-18D1-4B60-A0C8-4E29F56700A6}"/>
              </a:ext>
            </a:extLst>
          </p:cNvPr>
          <p:cNvSpPr/>
          <p:nvPr/>
        </p:nvSpPr>
        <p:spPr>
          <a:xfrm rot="16200000">
            <a:off x="-2266837" y="3551043"/>
            <a:ext cx="5345672" cy="499635"/>
          </a:xfrm>
          <a:prstGeom prst="homePlate">
            <a:avLst>
              <a:gd name="adj" fmla="val 17677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algn="ctr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Clientes  y  Mercados</a:t>
            </a:r>
          </a:p>
        </p:txBody>
      </p:sp>
      <p:graphicFrame>
        <p:nvGraphicFramePr>
          <p:cNvPr id="3" name="Diagrama 2"/>
          <p:cNvGraphicFramePr/>
          <p:nvPr/>
        </p:nvGraphicFramePr>
        <p:xfrm>
          <a:off x="7237379" y="1985583"/>
          <a:ext cx="4774512" cy="3599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/>
        </p:nvGraphicFramePr>
        <p:xfrm>
          <a:off x="8171690" y="961067"/>
          <a:ext cx="3673110" cy="872490"/>
        </p:xfrm>
        <a:graphic>
          <a:graphicData uri="http://schemas.openxmlformats.org/drawingml/2006/table">
            <a:tbl>
              <a:tblPr/>
              <a:tblGrid>
                <a:gridCol w="1924010">
                  <a:extLst>
                    <a:ext uri="{9D8B030D-6E8A-4147-A177-3AD203B41FA5}">
                      <a16:colId xmlns:a16="http://schemas.microsoft.com/office/drawing/2014/main" val="2217357128"/>
                    </a:ext>
                  </a:extLst>
                </a:gridCol>
                <a:gridCol w="1749100">
                  <a:extLst>
                    <a:ext uri="{9D8B030D-6E8A-4147-A177-3AD203B41FA5}">
                      <a16:colId xmlns:a16="http://schemas.microsoft.com/office/drawing/2014/main" val="273859665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Acumulado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5695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588499"/>
                  </a:ext>
                </a:extLst>
              </a:tr>
            </a:tbl>
          </a:graphicData>
        </a:graphic>
      </p:graphicFrame>
      <p:sp>
        <p:nvSpPr>
          <p:cNvPr id="13" name="Rectángulo redondeado 12"/>
          <p:cNvSpPr/>
          <p:nvPr/>
        </p:nvSpPr>
        <p:spPr>
          <a:xfrm>
            <a:off x="10004111" y="1472561"/>
            <a:ext cx="1892424" cy="360996"/>
          </a:xfrm>
          <a:prstGeom prst="round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100.03%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A47D0C3-6DFD-419B-B86C-601132B84CF6}"/>
              </a:ext>
            </a:extLst>
          </p:cNvPr>
          <p:cNvGraphicFramePr>
            <a:graphicFrameLocks noGrp="1"/>
          </p:cNvGraphicFramePr>
          <p:nvPr/>
        </p:nvGraphicFramePr>
        <p:xfrm>
          <a:off x="904763" y="2791404"/>
          <a:ext cx="5362417" cy="208412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229083">
                  <a:extLst>
                    <a:ext uri="{9D8B030D-6E8A-4147-A177-3AD203B41FA5}">
                      <a16:colId xmlns:a16="http://schemas.microsoft.com/office/drawing/2014/main" val="481235412"/>
                    </a:ext>
                  </a:extLst>
                </a:gridCol>
                <a:gridCol w="1661298">
                  <a:extLst>
                    <a:ext uri="{9D8B030D-6E8A-4147-A177-3AD203B41FA5}">
                      <a16:colId xmlns:a16="http://schemas.microsoft.com/office/drawing/2014/main" val="2947030209"/>
                    </a:ext>
                  </a:extLst>
                </a:gridCol>
                <a:gridCol w="1472036">
                  <a:extLst>
                    <a:ext uri="{9D8B030D-6E8A-4147-A177-3AD203B41FA5}">
                      <a16:colId xmlns:a16="http://schemas.microsoft.com/office/drawing/2014/main" val="1227984265"/>
                    </a:ext>
                  </a:extLst>
                </a:gridCol>
              </a:tblGrid>
              <a:tr h="52103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>
                          <a:effectLst/>
                        </a:rPr>
                        <a:t>2019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>
                          <a:effectLst/>
                        </a:rPr>
                        <a:t>2018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2309530"/>
                  </a:ext>
                </a:extLst>
              </a:tr>
              <a:tr h="52103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u="none" strike="noStrike" dirty="0">
                          <a:effectLst/>
                        </a:rPr>
                        <a:t>Barrido Manual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u="none" strike="noStrike" dirty="0">
                          <a:effectLst/>
                        </a:rPr>
                        <a:t>    1,412,641.64 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u="none" strike="noStrike">
                          <a:effectLst/>
                        </a:rPr>
                        <a:t> 1,382,927.93 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33139201"/>
                  </a:ext>
                </a:extLst>
              </a:tr>
              <a:tr h="52103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u="none" strike="noStrike" dirty="0">
                          <a:effectLst/>
                        </a:rPr>
                        <a:t>Barrido Mecánico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u="none" strike="noStrike">
                          <a:effectLst/>
                        </a:rPr>
                        <a:t>       125,384.16 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u="none" strike="noStrike">
                          <a:effectLst/>
                        </a:rPr>
                        <a:t>    112,839.30 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7425107"/>
                  </a:ext>
                </a:extLst>
              </a:tr>
              <a:tr h="52103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u="none" strike="noStrike" dirty="0">
                          <a:effectLst/>
                        </a:rPr>
                        <a:t>Total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>
                          <a:effectLst/>
                        </a:rPr>
                        <a:t>    1,538,025.80 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>
                          <a:effectLst/>
                        </a:rPr>
                        <a:t> 1,495,767.23 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66346654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0A97AC58-2FC3-48B7-9A76-1FC4BE962E56}"/>
              </a:ext>
            </a:extLst>
          </p:cNvPr>
          <p:cNvGraphicFramePr>
            <a:graphicFrameLocks noGrp="1"/>
          </p:cNvGraphicFramePr>
          <p:nvPr/>
        </p:nvGraphicFramePr>
        <p:xfrm>
          <a:off x="1164604" y="5310284"/>
          <a:ext cx="4535805" cy="54864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826079">
                  <a:extLst>
                    <a:ext uri="{9D8B030D-6E8A-4147-A177-3AD203B41FA5}">
                      <a16:colId xmlns:a16="http://schemas.microsoft.com/office/drawing/2014/main" val="3606988755"/>
                    </a:ext>
                  </a:extLst>
                </a:gridCol>
                <a:gridCol w="1717504">
                  <a:extLst>
                    <a:ext uri="{9D8B030D-6E8A-4147-A177-3AD203B41FA5}">
                      <a16:colId xmlns:a16="http://schemas.microsoft.com/office/drawing/2014/main" val="1341964271"/>
                    </a:ext>
                  </a:extLst>
                </a:gridCol>
                <a:gridCol w="992222">
                  <a:extLst>
                    <a:ext uri="{9D8B030D-6E8A-4147-A177-3AD203B41FA5}">
                      <a16:colId xmlns:a16="http://schemas.microsoft.com/office/drawing/2014/main" val="1901765426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 err="1">
                          <a:effectLst/>
                        </a:rPr>
                        <a:t>Kmt</a:t>
                      </a:r>
                      <a:r>
                        <a:rPr lang="es-MX" sz="1800" b="1" u="none" strike="noStrike" dirty="0">
                          <a:effectLst/>
                        </a:rPr>
                        <a:t> Diseño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 err="1">
                          <a:effectLst/>
                        </a:rPr>
                        <a:t>Kmt</a:t>
                      </a:r>
                      <a:r>
                        <a:rPr lang="es-MX" sz="1800" b="1" u="none" strike="noStrike" dirty="0">
                          <a:effectLst/>
                        </a:rPr>
                        <a:t> Ejecutado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7050015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>
                          <a:effectLst/>
                        </a:rPr>
                        <a:t>1,537,578 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Robot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>
                          <a:effectLst/>
                        </a:rPr>
                        <a:t>1,538,026 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Roboto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Roboto"/>
                        </a:rPr>
                        <a:t>447.63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Roboto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64195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2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Conector recto 37"/>
          <p:cNvCxnSpPr/>
          <p:nvPr/>
        </p:nvCxnSpPr>
        <p:spPr>
          <a:xfrm>
            <a:off x="166255" y="977281"/>
            <a:ext cx="11845636" cy="2770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2" name="Oval 28"/>
          <p:cNvSpPr>
            <a:spLocks noChangeArrowheads="1"/>
          </p:cNvSpPr>
          <p:nvPr/>
        </p:nvSpPr>
        <p:spPr bwMode="auto">
          <a:xfrm>
            <a:off x="278969" y="197250"/>
            <a:ext cx="4991207" cy="595496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algn="ctr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CONTINUIDAD RECOLECCION</a:t>
            </a:r>
          </a:p>
        </p:txBody>
      </p:sp>
      <p:sp>
        <p:nvSpPr>
          <p:cNvPr id="49" name="107 Pentágono">
            <a:hlinkClick r:id="" action="ppaction://noaction"/>
            <a:extLst>
              <a:ext uri="{FF2B5EF4-FFF2-40B4-BE49-F238E27FC236}">
                <a16:creationId xmlns:a16="http://schemas.microsoft.com/office/drawing/2014/main" id="{85DD9EFB-18D1-4B60-A0C8-4E29F56700A6}"/>
              </a:ext>
            </a:extLst>
          </p:cNvPr>
          <p:cNvSpPr/>
          <p:nvPr/>
        </p:nvSpPr>
        <p:spPr>
          <a:xfrm rot="16200000">
            <a:off x="-2313331" y="3551043"/>
            <a:ext cx="5345672" cy="499635"/>
          </a:xfrm>
          <a:prstGeom prst="homePlate">
            <a:avLst>
              <a:gd name="adj" fmla="val 17677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algn="ctr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Clientes  y  Mercados</a:t>
            </a:r>
          </a:p>
        </p:txBody>
      </p:sp>
      <p:sp>
        <p:nvSpPr>
          <p:cNvPr id="67" name="Rectángulo 66"/>
          <p:cNvSpPr/>
          <p:nvPr/>
        </p:nvSpPr>
        <p:spPr>
          <a:xfrm>
            <a:off x="8316916" y="110482"/>
            <a:ext cx="3382656" cy="8463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/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CUMPLIMIENTO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900" b="1" i="0" u="none" strike="noStrike" kern="1200" cap="none" spc="0" normalizeH="0" baseline="0" noProof="0" dirty="0">
              <a:ln/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/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100% - Con respecto a la meta</a:t>
            </a:r>
          </a:p>
        </p:txBody>
      </p:sp>
      <p:graphicFrame>
        <p:nvGraphicFramePr>
          <p:cNvPr id="3" name="Diagrama 2"/>
          <p:cNvGraphicFramePr/>
          <p:nvPr/>
        </p:nvGraphicFramePr>
        <p:xfrm>
          <a:off x="951158" y="1099586"/>
          <a:ext cx="5637531" cy="2933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7367326" y="2558407"/>
            <a:ext cx="4568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2019 tiene una variación del 1.07% equivalente a 677 servicios más con respecto al año anterior.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743039" y="936455"/>
            <a:ext cx="206306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/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Servicios</a:t>
            </a:r>
          </a:p>
        </p:txBody>
      </p:sp>
      <p:sp>
        <p:nvSpPr>
          <p:cNvPr id="2" name="Rectángulo 1"/>
          <p:cNvSpPr/>
          <p:nvPr/>
        </p:nvSpPr>
        <p:spPr>
          <a:xfrm>
            <a:off x="7354111" y="3255469"/>
            <a:ext cx="45424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cumple con el programa de prestación del servicio de aseo que ha definido la empresa al 100%.     </a:t>
            </a:r>
          </a:p>
        </p:txBody>
      </p:sp>
      <p:graphicFrame>
        <p:nvGraphicFramePr>
          <p:cNvPr id="12" name="Tabla 11"/>
          <p:cNvGraphicFramePr>
            <a:graphicFrameLocks noGrp="1"/>
          </p:cNvGraphicFramePr>
          <p:nvPr/>
        </p:nvGraphicFramePr>
        <p:xfrm>
          <a:off x="8171690" y="961067"/>
          <a:ext cx="3673110" cy="872490"/>
        </p:xfrm>
        <a:graphic>
          <a:graphicData uri="http://schemas.openxmlformats.org/drawingml/2006/table">
            <a:tbl>
              <a:tblPr/>
              <a:tblGrid>
                <a:gridCol w="1924010">
                  <a:extLst>
                    <a:ext uri="{9D8B030D-6E8A-4147-A177-3AD203B41FA5}">
                      <a16:colId xmlns:a16="http://schemas.microsoft.com/office/drawing/2014/main" val="2217357128"/>
                    </a:ext>
                  </a:extLst>
                </a:gridCol>
                <a:gridCol w="1749100">
                  <a:extLst>
                    <a:ext uri="{9D8B030D-6E8A-4147-A177-3AD203B41FA5}">
                      <a16:colId xmlns:a16="http://schemas.microsoft.com/office/drawing/2014/main" val="273859665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Acumulado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5695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588499"/>
                  </a:ext>
                </a:extLst>
              </a:tr>
            </a:tbl>
          </a:graphicData>
        </a:graphic>
      </p:graphicFrame>
      <p:sp>
        <p:nvSpPr>
          <p:cNvPr id="13" name="Rectángulo redondeado 12"/>
          <p:cNvSpPr/>
          <p:nvPr/>
        </p:nvSpPr>
        <p:spPr>
          <a:xfrm>
            <a:off x="10306373" y="1472561"/>
            <a:ext cx="1590162" cy="360996"/>
          </a:xfrm>
          <a:prstGeom prst="round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7354111" y="3858765"/>
            <a:ext cx="45424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presenta un aumento de rutas de acuerdo a la necesidad de rediseño en diferentes sectores de la ciudad y  la necesidad en la calibración de otras rutas para equilibrar los pesos.</a:t>
            </a:r>
            <a:endParaRPr kumimoji="0" lang="es-CO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00000000-0008-0000-0900-000003000000}"/>
              </a:ext>
            </a:extLst>
          </p:cNvPr>
          <p:cNvGraphicFramePr>
            <a:graphicFrameLocks/>
          </p:cNvGraphicFramePr>
          <p:nvPr/>
        </p:nvGraphicFramePr>
        <p:xfrm>
          <a:off x="609323" y="3638502"/>
          <a:ext cx="6906134" cy="2947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09501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Conector recto 37"/>
          <p:cNvCxnSpPr/>
          <p:nvPr/>
        </p:nvCxnSpPr>
        <p:spPr>
          <a:xfrm>
            <a:off x="166255" y="800044"/>
            <a:ext cx="11845636" cy="2770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3" name="Oval 28"/>
          <p:cNvSpPr>
            <a:spLocks noChangeArrowheads="1"/>
          </p:cNvSpPr>
          <p:nvPr/>
        </p:nvSpPr>
        <p:spPr bwMode="auto">
          <a:xfrm>
            <a:off x="245687" y="184267"/>
            <a:ext cx="3969852" cy="420168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algn="ctr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QUEJAS</a:t>
            </a:r>
          </a:p>
        </p:txBody>
      </p:sp>
      <p:sp>
        <p:nvSpPr>
          <p:cNvPr id="62" name="Rectángulo 61"/>
          <p:cNvSpPr/>
          <p:nvPr/>
        </p:nvSpPr>
        <p:spPr>
          <a:xfrm>
            <a:off x="884173" y="926264"/>
            <a:ext cx="35137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i="0" u="none" strike="noStrike" kern="120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COMPARATIVO 2018-2019</a:t>
            </a:r>
          </a:p>
        </p:txBody>
      </p:sp>
      <p:sp>
        <p:nvSpPr>
          <p:cNvPr id="50" name="107 Pentágono">
            <a:hlinkClick r:id="" action="ppaction://noaction"/>
            <a:extLst>
              <a:ext uri="{FF2B5EF4-FFF2-40B4-BE49-F238E27FC236}">
                <a16:creationId xmlns:a16="http://schemas.microsoft.com/office/drawing/2014/main" id="{85DD9EFB-18D1-4B60-A0C8-4E29F56700A6}"/>
              </a:ext>
            </a:extLst>
          </p:cNvPr>
          <p:cNvSpPr/>
          <p:nvPr/>
        </p:nvSpPr>
        <p:spPr>
          <a:xfrm rot="16200000">
            <a:off x="-2266837" y="3551043"/>
            <a:ext cx="5345672" cy="499635"/>
          </a:xfrm>
          <a:prstGeom prst="homePlate">
            <a:avLst>
              <a:gd name="adj" fmla="val 17677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algn="ctr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Clientes  y  Mercados</a:t>
            </a:r>
          </a:p>
        </p:txBody>
      </p:sp>
      <p:sp>
        <p:nvSpPr>
          <p:cNvPr id="78" name="Rectángulo 77"/>
          <p:cNvSpPr/>
          <p:nvPr/>
        </p:nvSpPr>
        <p:spPr>
          <a:xfrm>
            <a:off x="8316915" y="0"/>
            <a:ext cx="3694975" cy="8463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/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CUMPLIMIENTO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900" b="1" i="0" u="none" strike="noStrike" kern="1200" cap="none" spc="0" normalizeH="0" baseline="0" noProof="0" dirty="0">
              <a:ln/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/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131 % - Con respecto a la meta</a:t>
            </a:r>
          </a:p>
        </p:txBody>
      </p:sp>
      <p:graphicFrame>
        <p:nvGraphicFramePr>
          <p:cNvPr id="15" name="Diagrama 14"/>
          <p:cNvGraphicFramePr/>
          <p:nvPr/>
        </p:nvGraphicFramePr>
        <p:xfrm>
          <a:off x="818074" y="1858863"/>
          <a:ext cx="3914775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ángulo 8"/>
          <p:cNvSpPr/>
          <p:nvPr/>
        </p:nvSpPr>
        <p:spPr>
          <a:xfrm>
            <a:off x="1266655" y="1302309"/>
            <a:ext cx="29488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/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Quejas Tramitadas</a:t>
            </a:r>
          </a:p>
        </p:txBody>
      </p:sp>
      <p:graphicFrame>
        <p:nvGraphicFramePr>
          <p:cNvPr id="12" name="Tabla 11"/>
          <p:cNvGraphicFramePr>
            <a:graphicFrameLocks noGrp="1"/>
          </p:cNvGraphicFramePr>
          <p:nvPr/>
        </p:nvGraphicFramePr>
        <p:xfrm>
          <a:off x="8171690" y="961067"/>
          <a:ext cx="3673110" cy="872490"/>
        </p:xfrm>
        <a:graphic>
          <a:graphicData uri="http://schemas.openxmlformats.org/drawingml/2006/table">
            <a:tbl>
              <a:tblPr/>
              <a:tblGrid>
                <a:gridCol w="1924010">
                  <a:extLst>
                    <a:ext uri="{9D8B030D-6E8A-4147-A177-3AD203B41FA5}">
                      <a16:colId xmlns:a16="http://schemas.microsoft.com/office/drawing/2014/main" val="2217357128"/>
                    </a:ext>
                  </a:extLst>
                </a:gridCol>
                <a:gridCol w="1749100">
                  <a:extLst>
                    <a:ext uri="{9D8B030D-6E8A-4147-A177-3AD203B41FA5}">
                      <a16:colId xmlns:a16="http://schemas.microsoft.com/office/drawing/2014/main" val="273859665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Acumulado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5695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588499"/>
                  </a:ext>
                </a:extLst>
              </a:tr>
            </a:tbl>
          </a:graphicData>
        </a:graphic>
      </p:graphicFrame>
      <p:sp>
        <p:nvSpPr>
          <p:cNvPr id="13" name="Rectángulo redondeado 12"/>
          <p:cNvSpPr/>
          <p:nvPr/>
        </p:nvSpPr>
        <p:spPr>
          <a:xfrm>
            <a:off x="10107385" y="1472560"/>
            <a:ext cx="1756492" cy="349771"/>
          </a:xfrm>
          <a:prstGeom prst="round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1.91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7497293" y="2828135"/>
            <a:ext cx="43475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Proyecto de actualización áreas de prestación del servicio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Actualización de rutas para recorridos, horarios y coberturas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8089672" y="2104627"/>
            <a:ext cx="15007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/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Acciones</a:t>
            </a: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0E93BAF2-6AE1-494F-8BCA-7FFB4A48D699}"/>
              </a:ext>
            </a:extLst>
          </p:cNvPr>
          <p:cNvGraphicFramePr>
            <a:graphicFrameLocks/>
          </p:cNvGraphicFramePr>
          <p:nvPr/>
        </p:nvGraphicFramePr>
        <p:xfrm>
          <a:off x="655816" y="3102403"/>
          <a:ext cx="7223587" cy="3379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95D2C72-997B-42EE-BBCF-A329BF4D701E}"/>
              </a:ext>
            </a:extLst>
          </p:cNvPr>
          <p:cNvGraphicFramePr>
            <a:graphicFrameLocks noGrp="1"/>
          </p:cNvGraphicFramePr>
          <p:nvPr/>
        </p:nvGraphicFramePr>
        <p:xfrm>
          <a:off x="4163766" y="3428999"/>
          <a:ext cx="2373222" cy="1066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6611">
                  <a:extLst>
                    <a:ext uri="{9D8B030D-6E8A-4147-A177-3AD203B41FA5}">
                      <a16:colId xmlns:a16="http://schemas.microsoft.com/office/drawing/2014/main" val="1852503760"/>
                    </a:ext>
                  </a:extLst>
                </a:gridCol>
                <a:gridCol w="1186611">
                  <a:extLst>
                    <a:ext uri="{9D8B030D-6E8A-4147-A177-3AD203B41FA5}">
                      <a16:colId xmlns:a16="http://schemas.microsoft.com/office/drawing/2014/main" val="1967350705"/>
                    </a:ext>
                  </a:extLst>
                </a:gridCol>
              </a:tblGrid>
              <a:tr h="265203">
                <a:tc gridSpan="2"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Total Quejas</a:t>
                      </a:r>
                      <a:endParaRPr lang="es-MX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67595"/>
                  </a:ext>
                </a:extLst>
              </a:tr>
              <a:tr h="265203"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/>
                        <a:t>2018</a:t>
                      </a:r>
                      <a:endParaRPr lang="es-MX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/>
                        <a:t>2019</a:t>
                      </a:r>
                      <a:endParaRPr lang="es-MX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27251"/>
                  </a:ext>
                </a:extLst>
              </a:tr>
              <a:tr h="313421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2.453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2.012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667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65184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991</Words>
  <Application>Microsoft Office PowerPoint</Application>
  <PresentationFormat>Panorámica</PresentationFormat>
  <Paragraphs>189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Symbol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NORA PATRICIA ALVAREZ PEREIRA</dc:creator>
  <cp:lastModifiedBy>NORA PATRICIA ALVAREZ PEREIRA</cp:lastModifiedBy>
  <cp:revision>1</cp:revision>
  <dcterms:created xsi:type="dcterms:W3CDTF">2020-09-09T17:11:05Z</dcterms:created>
  <dcterms:modified xsi:type="dcterms:W3CDTF">2020-09-09T17:12:36Z</dcterms:modified>
</cp:coreProperties>
</file>